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350" r:id="rId3"/>
    <p:sldId id="264" r:id="rId4"/>
    <p:sldId id="318" r:id="rId5"/>
    <p:sldId id="319" r:id="rId6"/>
    <p:sldId id="320" r:id="rId7"/>
    <p:sldId id="321" r:id="rId8"/>
    <p:sldId id="322" r:id="rId9"/>
    <p:sldId id="323" r:id="rId10"/>
    <p:sldId id="363" r:id="rId11"/>
    <p:sldId id="325" r:id="rId12"/>
    <p:sldId id="272" r:id="rId13"/>
    <p:sldId id="326" r:id="rId14"/>
    <p:sldId id="349" r:id="rId15"/>
    <p:sldId id="327" r:id="rId16"/>
    <p:sldId id="353" r:id="rId17"/>
    <p:sldId id="328" r:id="rId18"/>
    <p:sldId id="329" r:id="rId19"/>
    <p:sldId id="330" r:id="rId20"/>
    <p:sldId id="260" r:id="rId21"/>
    <p:sldId id="331" r:id="rId22"/>
    <p:sldId id="332" r:id="rId23"/>
    <p:sldId id="334" r:id="rId24"/>
    <p:sldId id="364" r:id="rId25"/>
    <p:sldId id="335" r:id="rId26"/>
    <p:sldId id="336" r:id="rId27"/>
    <p:sldId id="337" r:id="rId28"/>
    <p:sldId id="338" r:id="rId29"/>
    <p:sldId id="339" r:id="rId30"/>
    <p:sldId id="340" r:id="rId31"/>
    <p:sldId id="341" r:id="rId32"/>
    <p:sldId id="356" r:id="rId33"/>
    <p:sldId id="359" r:id="rId34"/>
    <p:sldId id="361" r:id="rId35"/>
    <p:sldId id="263" r:id="rId36"/>
    <p:sldId id="352" r:id="rId37"/>
    <p:sldId id="306" r:id="rId38"/>
    <p:sldId id="305" r:id="rId39"/>
    <p:sldId id="351" r:id="rId40"/>
    <p:sldId id="355" r:id="rId41"/>
    <p:sldId id="362" r:id="rId42"/>
    <p:sldId id="354" r:id="rId43"/>
    <p:sldId id="357" r:id="rId44"/>
    <p:sldId id="358" r:id="rId45"/>
    <p:sldId id="360" r:id="rId4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67" autoAdjust="0"/>
    <p:restoredTop sz="75224" autoAdjust="0"/>
  </p:normalViewPr>
  <p:slideViewPr>
    <p:cSldViewPr snapToGrid="0">
      <p:cViewPr varScale="1">
        <p:scale>
          <a:sx n="56" d="100"/>
          <a:sy n="56" d="100"/>
        </p:scale>
        <p:origin x="1542" y="66"/>
      </p:cViewPr>
      <p:guideLst/>
    </p:cSldViewPr>
  </p:slideViewPr>
  <p:outlineViewPr>
    <p:cViewPr>
      <p:scale>
        <a:sx n="33" d="100"/>
        <a:sy n="33" d="100"/>
      </p:scale>
      <p:origin x="0" y="-886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6/05/2021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06/05/2021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lc.committees.comsoc.org/tag/autoencoder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lc.committees.comsoc.org/tag/autoencoder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anúncios/produtos: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781538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Estimação de canal e detecção de </a:t>
            </a:r>
            <a:r>
              <a:rPr lang="pt-BR" b="1" dirty="0" smtClean="0"/>
              <a:t>sinais</a:t>
            </a:r>
          </a:p>
          <a:p>
            <a:pPr marL="628650" lvl="1" indent="-171450" defTabSz="1686336">
              <a:buFont typeface="Arial" panose="020B0604020202020204" pitchFamily="34" charset="0"/>
              <a:buChar char="•"/>
              <a:defRPr/>
            </a:pPr>
            <a:r>
              <a:rPr lang="pt-BR" b="0" dirty="0" smtClean="0"/>
              <a:t>Algoritmos </a:t>
            </a:r>
            <a:r>
              <a:rPr lang="pt-BR" b="0" dirty="0"/>
              <a:t>de IA são treinados para realizar a </a:t>
            </a:r>
            <a:r>
              <a:rPr lang="pt-BR" b="0" dirty="0" smtClean="0"/>
              <a:t>estimação de canal </a:t>
            </a:r>
            <a:r>
              <a:rPr lang="pt-BR" b="0" dirty="0"/>
              <a:t>e detecção de símbolos conjuntamente. Em alguns exemplos, os algoritmos são treinados para estimar o canal sem o envio de pilotos, aumentando a eficiência </a:t>
            </a:r>
            <a:r>
              <a:rPr lang="pt-BR" b="0" dirty="0" smtClean="0"/>
              <a:t>espectral do sistema, que se transforma</a:t>
            </a:r>
            <a:r>
              <a:rPr lang="pt-BR" b="0" baseline="0" dirty="0" smtClean="0"/>
              <a:t> em maior velocidade para o usuário</a:t>
            </a:r>
            <a:r>
              <a:rPr lang="pt-BR" b="0" dirty="0" smtClean="0"/>
              <a:t>.</a:t>
            </a:r>
          </a:p>
          <a:p>
            <a:pPr marL="628650" lvl="1" indent="-171450" defTabSz="1686336">
              <a:buFont typeface="Arial" panose="020B0604020202020204" pitchFamily="34" charset="0"/>
              <a:buChar char="•"/>
              <a:defRPr/>
            </a:pPr>
            <a:r>
              <a:rPr lang="pt-BR" b="1" dirty="0" smtClean="0"/>
              <a:t>Vantagens</a:t>
            </a:r>
            <a:r>
              <a:rPr lang="pt-BR" b="0" dirty="0"/>
              <a:t>: As tarefas de estimação de canal e detecção </a:t>
            </a:r>
            <a:r>
              <a:rPr lang="pt-BR" b="0" dirty="0" smtClean="0"/>
              <a:t>envolvem </a:t>
            </a:r>
            <a:r>
              <a:rPr lang="pt-BR" b="0" dirty="0"/>
              <a:t>a estimação dos vários canais (um por antena) e a inversão de matrizes, e por exemplo, em sistemas MIMO com um número massivo de antenas isso pode levar a um alto custo e alta complexidade computacional. O uso de IA nesta tarefa tem </a:t>
            </a:r>
            <a:r>
              <a:rPr lang="pt-BR" b="0" dirty="0" smtClean="0"/>
              <a:t>o potencial </a:t>
            </a:r>
            <a:r>
              <a:rPr lang="pt-BR" b="0" dirty="0"/>
              <a:t>reduzir custos e complexidade </a:t>
            </a:r>
            <a:r>
              <a:rPr lang="pt-BR" b="0" dirty="0" smtClean="0"/>
              <a:t>computacional. Além</a:t>
            </a:r>
            <a:r>
              <a:rPr lang="pt-BR" b="0" baseline="0" dirty="0" smtClean="0"/>
              <a:t> disso, a estimação de canal envolve a transmissão de pilotos, que consomem recursos que poderiam ser utilizados para transmissão de dados. IA tem também o potencial de aumentar a eficiência do sistema através do envio de um menor número de ou nenhum pilotos.</a:t>
            </a:r>
            <a:endParaRPr lang="pt-BR" b="0" dirty="0" smtClean="0"/>
          </a:p>
          <a:p>
            <a:pPr marL="171450" lvl="0" indent="-171450" defTabSz="1686336">
              <a:buFont typeface="Arial" panose="020B0604020202020204" pitchFamily="34" charset="0"/>
              <a:buChar char="•"/>
              <a:defRPr/>
            </a:pPr>
            <a:r>
              <a:rPr lang="pt-BR" b="1" dirty="0" smtClean="0"/>
              <a:t>Aprendizado </a:t>
            </a:r>
            <a:r>
              <a:rPr lang="pt-BR" b="1" dirty="0"/>
              <a:t>de Sistemas de Comunicação de </a:t>
            </a:r>
            <a:r>
              <a:rPr lang="pt-BR" b="1" dirty="0" smtClean="0"/>
              <a:t>Ponta-a-Ponta</a:t>
            </a:r>
          </a:p>
          <a:p>
            <a:pPr marL="628650" lvl="1" indent="-171450" defTabSz="1686336">
              <a:buFont typeface="Arial" panose="020B0604020202020204" pitchFamily="34" charset="0"/>
              <a:buChar char="•"/>
              <a:defRPr/>
            </a:pPr>
            <a:r>
              <a:rPr lang="pt-BR" b="0" u="none" dirty="0" smtClean="0"/>
              <a:t>Os </a:t>
            </a:r>
            <a:r>
              <a:rPr lang="pt-BR" b="0" u="none" dirty="0"/>
              <a:t>blocos de processamento em sistemas de comunicação (transmissor e receptor) são desenvolvidos separadamente e otimizados com premissas (suposições) e objetivos diferentes, tornando a otimização global do sistema muito difícil. AI pode ser usado para modelar e otimizar conjuntamente os blocos de processamento do transmissor (codificação de canal, modulação, MIMO, etc) e do receptor (estimação, detecção, demodulação, decodificação de canal</a:t>
            </a:r>
            <a:r>
              <a:rPr lang="pt-BR" b="0" u="none" dirty="0" smtClean="0"/>
              <a:t>).</a:t>
            </a:r>
          </a:p>
          <a:p>
            <a:pPr marL="628650" lvl="1" indent="-171450" defTabSz="1686336">
              <a:buFont typeface="Arial" panose="020B0604020202020204" pitchFamily="34" charset="0"/>
              <a:buChar char="•"/>
              <a:defRPr/>
            </a:pPr>
            <a:r>
              <a:rPr lang="pt-BR" b="1" u="none" dirty="0" smtClean="0"/>
              <a:t>Vantagens</a:t>
            </a:r>
            <a:r>
              <a:rPr lang="pt-BR" b="0" u="none" dirty="0"/>
              <a:t>: maior performance do sistema dado que ele é otimizado conjuntamente.</a:t>
            </a:r>
          </a:p>
          <a:p>
            <a:pPr marL="171450" indent="-171450" defTabSz="1686336">
              <a:buFont typeface="Arial" panose="020B0604020202020204" pitchFamily="34" charset="0"/>
              <a:buChar char="•"/>
              <a:defRPr/>
            </a:pPr>
            <a:r>
              <a:rPr lang="pt-BR" b="1" dirty="0"/>
              <a:t>Alocação de </a:t>
            </a:r>
            <a:r>
              <a:rPr lang="pt-BR" b="1" dirty="0" smtClean="0"/>
              <a:t>Recursos</a:t>
            </a:r>
          </a:p>
          <a:p>
            <a:pPr marL="628650" lvl="1" indent="-171450" defTabSz="1686336">
              <a:buFont typeface="Arial" panose="020B0604020202020204" pitchFamily="34" charset="0"/>
              <a:buChar char="•"/>
              <a:defRPr/>
            </a:pPr>
            <a:r>
              <a:rPr lang="pt-BR" b="0" dirty="0" smtClean="0"/>
              <a:t>Dispositivos </a:t>
            </a:r>
            <a:r>
              <a:rPr lang="pt-BR" b="0" dirty="0"/>
              <a:t>IoT de baixa potência (e.g., </a:t>
            </a:r>
            <a:r>
              <a:rPr lang="pt-BR" b="0" dirty="0" smtClean="0"/>
              <a:t>LoRa, Zigbee, 6LoWPAN) </a:t>
            </a:r>
            <a:r>
              <a:rPr lang="pt-BR" b="0" dirty="0"/>
              <a:t>não utilizam protocolos de contenção, o que acarreta em colisões, consequentemente diminuindo a performance da rede e drenando as baterias dos dispositivos devido ao maior número de retransmissões. IA pode aprender como (onde-&gt; canal, quando-&gt;periodicidade e por quanto tempo) os outros dispositivos estão acessando o meio e consequentemente evitar colisões com uma certa </a:t>
            </a:r>
            <a:r>
              <a:rPr lang="pt-BR" b="0" dirty="0" smtClean="0"/>
              <a:t>probabilidade.</a:t>
            </a:r>
          </a:p>
          <a:p>
            <a:pPr marL="628650" lvl="1" indent="-171450" defTabSz="1686336">
              <a:buFont typeface="Arial" panose="020B0604020202020204" pitchFamily="34" charset="0"/>
              <a:buChar char="•"/>
              <a:defRPr/>
            </a:pPr>
            <a:r>
              <a:rPr lang="pt-BR" b="1" dirty="0" smtClean="0"/>
              <a:t>Vantagens</a:t>
            </a:r>
            <a:r>
              <a:rPr lang="pt-BR" b="0" dirty="0"/>
              <a:t>: aumento da performance da rede e da vida útil das baterias devido ao menor número de retransmissões.</a:t>
            </a:r>
          </a:p>
          <a:p>
            <a:pPr marL="171450" indent="-171450" defTabSz="1686336">
              <a:buFont typeface="Arial" panose="020B0604020202020204" pitchFamily="34" charset="0"/>
              <a:buChar char="•"/>
              <a:defRPr/>
            </a:pPr>
            <a:r>
              <a:rPr lang="pt-BR" b="1" dirty="0" smtClean="0"/>
              <a:t>Rádio-sobre-Fibra</a:t>
            </a:r>
          </a:p>
          <a:p>
            <a:pPr marL="628650" lvl="1" indent="-171450" defTabSz="1686336">
              <a:buFont typeface="Arial" panose="020B0604020202020204" pitchFamily="34" charset="0"/>
              <a:buChar char="•"/>
              <a:defRPr/>
            </a:pPr>
            <a:r>
              <a:rPr lang="pt-BR" sz="2200" dirty="0" smtClean="0"/>
              <a:t>A</a:t>
            </a:r>
            <a:r>
              <a:rPr lang="pt-BR" sz="2200" baseline="0" dirty="0" smtClean="0"/>
              <a:t> t</a:t>
            </a:r>
            <a:r>
              <a:rPr lang="pt-BR" sz="2200" dirty="0" smtClean="0"/>
              <a:t>ransmissão </a:t>
            </a:r>
            <a:r>
              <a:rPr lang="pt-BR" sz="2200" dirty="0"/>
              <a:t>analógica de sinais banda base para BS usando rádio-sobre-fibra pode reduzir os custos de conversores quando comparado com soluções digitais tais como o CPRI, entretanto, o canal composto Radio/Fibra introduz vários tipos de artefatos e distorções ao sinal transmitido que precisam ser mitigadas. AI pode ser utilizada para </a:t>
            </a:r>
            <a:r>
              <a:rPr lang="pt-BR" b="0" dirty="0"/>
              <a:t>equalizar e </a:t>
            </a:r>
            <a:r>
              <a:rPr lang="pt-BR" b="0" dirty="0" smtClean="0"/>
              <a:t>detectar</a:t>
            </a:r>
            <a:r>
              <a:rPr lang="pt-BR" b="0" baseline="0" dirty="0" smtClean="0"/>
              <a:t> </a:t>
            </a:r>
            <a:r>
              <a:rPr lang="pt-BR" b="0" dirty="0" smtClean="0"/>
              <a:t>sinais </a:t>
            </a:r>
            <a:r>
              <a:rPr lang="pt-BR" b="0" dirty="0"/>
              <a:t>conjuntamente. </a:t>
            </a:r>
            <a:endParaRPr lang="pt-BR" b="0" dirty="0" smtClean="0"/>
          </a:p>
          <a:p>
            <a:pPr marL="628650" lvl="1" indent="-171450" defTabSz="1686336">
              <a:buFont typeface="Arial" panose="020B0604020202020204" pitchFamily="34" charset="0"/>
              <a:buChar char="•"/>
              <a:defRPr/>
            </a:pPr>
            <a:r>
              <a:rPr lang="pt-BR" b="1" dirty="0" smtClean="0"/>
              <a:t>Vantagens</a:t>
            </a:r>
            <a:r>
              <a:rPr lang="pt-BR" b="0" dirty="0"/>
              <a:t>: Menor custo e complexidade computacional. </a:t>
            </a:r>
          </a:p>
          <a:p>
            <a:pPr marL="171450" indent="-171450" defTabSz="1686336">
              <a:buFont typeface="Arial" panose="020B0604020202020204" pitchFamily="34" charset="0"/>
              <a:buChar char="•"/>
              <a:defRPr/>
            </a:pPr>
            <a:r>
              <a:rPr lang="pt-BR" b="1" dirty="0"/>
              <a:t>Comunicações em Ondas </a:t>
            </a:r>
            <a:r>
              <a:rPr lang="pt-BR" b="1" dirty="0" smtClean="0"/>
              <a:t>Milimétricas</a:t>
            </a:r>
          </a:p>
          <a:p>
            <a:pPr marL="628650" lvl="1" indent="-171450" defTabSz="1686336">
              <a:buFont typeface="Arial" panose="020B0604020202020204" pitchFamily="34" charset="0"/>
              <a:buChar char="•"/>
              <a:defRPr/>
            </a:pPr>
            <a:r>
              <a:rPr lang="pt-BR" b="0" dirty="0" smtClean="0"/>
              <a:t>A </a:t>
            </a:r>
            <a:r>
              <a:rPr lang="pt-BR" b="0" dirty="0"/>
              <a:t>comunicação na faixa de ondas milimétricas é predominantemente feita através de links </a:t>
            </a:r>
            <a:r>
              <a:rPr lang="pt-BR" b="0" dirty="0" smtClean="0"/>
              <a:t>com </a:t>
            </a:r>
            <a:r>
              <a:rPr lang="pt-BR" b="0" dirty="0"/>
              <a:t>visada direta (</a:t>
            </a:r>
            <a:r>
              <a:rPr lang="pt-BR" b="0" dirty="0" smtClean="0"/>
              <a:t>LoS – Line of Sight) </a:t>
            </a:r>
            <a:r>
              <a:rPr lang="pt-BR" b="0" dirty="0"/>
              <a:t>e portanto é facilmente susceptível a bloqueios. Um dispositivo móvel quando tem seu link com uma BS bloqueado inicia </a:t>
            </a:r>
            <a:r>
              <a:rPr lang="pt-BR" b="0" dirty="0" smtClean="0"/>
              <a:t>o que é</a:t>
            </a:r>
            <a:r>
              <a:rPr lang="pt-BR" b="0" baseline="0" dirty="0" smtClean="0"/>
              <a:t> chamado de</a:t>
            </a:r>
            <a:r>
              <a:rPr lang="pt-BR" b="0" dirty="0" smtClean="0"/>
              <a:t> </a:t>
            </a:r>
            <a:r>
              <a:rPr lang="pt-BR" b="0" dirty="0"/>
              <a:t>processo de handover (procura por outra BS), isso leva a </a:t>
            </a:r>
            <a:r>
              <a:rPr lang="pt-BR" b="0" dirty="0" smtClean="0"/>
              <a:t>desconexão </a:t>
            </a:r>
            <a:r>
              <a:rPr lang="pt-BR" b="0" dirty="0"/>
              <a:t>de sua sessão de comunicação, o que impacta na confiabilidade e aumenta a latência. IA </a:t>
            </a:r>
            <a:r>
              <a:rPr lang="pt-BR" b="0" dirty="0" smtClean="0"/>
              <a:t>pode</a:t>
            </a:r>
            <a:r>
              <a:rPr lang="pt-BR" b="0" baseline="0" dirty="0" smtClean="0"/>
              <a:t> ser</a:t>
            </a:r>
            <a:r>
              <a:rPr lang="pt-BR" b="0" dirty="0" smtClean="0"/>
              <a:t> </a:t>
            </a:r>
            <a:r>
              <a:rPr lang="pt-BR" b="0" dirty="0"/>
              <a:t>usada para predizer que um link irá em breve ficar bloqueado, o que possibilita que a BS servindo o dispositivo faça um handover proativo </a:t>
            </a:r>
            <a:r>
              <a:rPr lang="pt-BR" b="0" dirty="0" smtClean="0"/>
              <a:t>(em background) deste </a:t>
            </a:r>
            <a:r>
              <a:rPr lang="pt-BR" b="0" dirty="0"/>
              <a:t>dispositivo para outra </a:t>
            </a:r>
            <a:r>
              <a:rPr lang="pt-BR" b="0" dirty="0" smtClean="0"/>
              <a:t>BS.</a:t>
            </a:r>
          </a:p>
          <a:p>
            <a:pPr marL="628650" lvl="1" indent="-171450" defTabSz="1686336">
              <a:buFont typeface="Arial" panose="020B0604020202020204" pitchFamily="34" charset="0"/>
              <a:buChar char="•"/>
              <a:defRPr/>
            </a:pPr>
            <a:r>
              <a:rPr lang="pt-BR" b="1" dirty="0" smtClean="0"/>
              <a:t>Vantagens</a:t>
            </a:r>
            <a:r>
              <a:rPr lang="pt-BR" b="0" dirty="0"/>
              <a:t>: A predição e handover proativo </a:t>
            </a:r>
            <a:r>
              <a:rPr lang="pt-BR" b="0" dirty="0" smtClean="0"/>
              <a:t>garantem </a:t>
            </a:r>
            <a:r>
              <a:rPr lang="pt-BR" b="0" dirty="0"/>
              <a:t>alta confiabilidade e baixa latência nos sistemas móveis.</a:t>
            </a:r>
          </a:p>
          <a:p>
            <a:pPr marL="171450" indent="-171450" defTabSz="1686336">
              <a:buFont typeface="Arial" panose="020B0604020202020204" pitchFamily="34" charset="0"/>
              <a:buChar char="•"/>
              <a:defRPr/>
            </a:pPr>
            <a:r>
              <a:rPr lang="pt-BR" b="1" dirty="0" smtClean="0"/>
              <a:t>Pré-distorção</a:t>
            </a:r>
          </a:p>
          <a:p>
            <a:pPr marL="628650" lvl="1" indent="-171450" defTabSz="1686336">
              <a:buFont typeface="Arial" panose="020B0604020202020204" pitchFamily="34" charset="0"/>
              <a:buChar char="•"/>
              <a:defRPr/>
            </a:pPr>
            <a:r>
              <a:rPr lang="pt-BR" b="0" dirty="0" smtClean="0"/>
              <a:t>Amplificadores </a:t>
            </a:r>
            <a:r>
              <a:rPr lang="pt-BR" b="0" dirty="0"/>
              <a:t>de potencia são inerentemente não-lineares quando </a:t>
            </a:r>
            <a:r>
              <a:rPr lang="pt-BR" b="0" dirty="0" smtClean="0"/>
              <a:t>operam em </a:t>
            </a:r>
            <a:r>
              <a:rPr lang="pt-BR" b="0" dirty="0"/>
              <a:t>regimes </a:t>
            </a:r>
            <a:r>
              <a:rPr lang="pt-BR" b="0" dirty="0" smtClean="0"/>
              <a:t>de alta potência, </a:t>
            </a:r>
            <a:r>
              <a:rPr lang="pt-BR" b="0" dirty="0"/>
              <a:t>o que introduz </a:t>
            </a:r>
            <a:r>
              <a:rPr lang="pt-BR" b="0" dirty="0" smtClean="0"/>
              <a:t>distorções </a:t>
            </a:r>
            <a:r>
              <a:rPr lang="pt-BR" b="0" dirty="0"/>
              <a:t>dentro da banda desejada e produtos </a:t>
            </a:r>
            <a:r>
              <a:rPr lang="pt-BR" b="0" dirty="0" smtClean="0"/>
              <a:t>de intermodulação </a:t>
            </a:r>
            <a:r>
              <a:rPr lang="pt-BR" b="0" dirty="0"/>
              <a:t>fora da banda desejada (ou seja, sinal é </a:t>
            </a:r>
            <a:r>
              <a:rPr lang="pt-BR" b="0" dirty="0" smtClean="0"/>
              <a:t>“</a:t>
            </a:r>
            <a:r>
              <a:rPr lang="pt-BR" b="0" i="1" dirty="0" smtClean="0"/>
              <a:t>espirrado</a:t>
            </a:r>
            <a:r>
              <a:rPr lang="pt-BR" b="0" dirty="0" smtClean="0"/>
              <a:t>” </a:t>
            </a:r>
            <a:r>
              <a:rPr lang="pt-BR" b="0" dirty="0"/>
              <a:t>pra fora </a:t>
            </a:r>
            <a:r>
              <a:rPr lang="pt-BR" b="0" dirty="0" smtClean="0"/>
              <a:t>da </a:t>
            </a:r>
            <a:r>
              <a:rPr lang="pt-BR" b="0" dirty="0"/>
              <a:t>banda). </a:t>
            </a:r>
            <a:endParaRPr lang="pt-BR" b="0" dirty="0" smtClean="0"/>
          </a:p>
          <a:p>
            <a:pPr marL="628650" lvl="1" indent="-171450" defTabSz="1686336">
              <a:buFont typeface="Arial" panose="020B0604020202020204" pitchFamily="34" charset="0"/>
              <a:buChar char="•"/>
              <a:defRPr/>
            </a:pPr>
            <a:r>
              <a:rPr lang="pt-BR" b="0" dirty="0" smtClean="0"/>
              <a:t>O </a:t>
            </a:r>
            <a:r>
              <a:rPr lang="pt-BR" b="0" dirty="0"/>
              <a:t>dispositivo de pré-distorção introduz uma “</a:t>
            </a:r>
            <a:r>
              <a:rPr lang="pt-BR" b="0" i="1" dirty="0"/>
              <a:t>distorção</a:t>
            </a:r>
            <a:r>
              <a:rPr lang="pt-BR" b="0" dirty="0"/>
              <a:t> </a:t>
            </a:r>
            <a:r>
              <a:rPr lang="pt-BR" b="0" i="1" dirty="0"/>
              <a:t>inversa</a:t>
            </a:r>
            <a:r>
              <a:rPr lang="pt-BR" b="0" dirty="0"/>
              <a:t>” na entrada do amplificador, o que cancela, em teoria, qualquer não-linearidade que o amplificador possa </a:t>
            </a:r>
            <a:r>
              <a:rPr lang="pt-BR" b="0" dirty="0" smtClean="0"/>
              <a:t>apresentar.</a:t>
            </a:r>
          </a:p>
          <a:p>
            <a:pPr marL="628650" lvl="1" indent="-171450" defTabSz="1686336">
              <a:buFont typeface="Arial" panose="020B0604020202020204" pitchFamily="34" charset="0"/>
              <a:buChar char="•"/>
              <a:defRPr/>
            </a:pPr>
            <a:r>
              <a:rPr lang="pt-BR" b="0" dirty="0" smtClean="0"/>
              <a:t>IA tem o potêncial para aprender uma curva de pré-distorção</a:t>
            </a:r>
            <a:r>
              <a:rPr lang="pt-BR" b="0" baseline="0" dirty="0" smtClean="0"/>
              <a:t> capaz de mitigar os efeitos não-lineares dos amplificadores de RF.</a:t>
            </a:r>
            <a:endParaRPr lang="pt-BR" b="0" dirty="0" smtClean="0"/>
          </a:p>
          <a:p>
            <a:pPr marL="628650" lvl="1" indent="-171450" defTabSz="1686336">
              <a:buFont typeface="Arial" panose="020B0604020202020204" pitchFamily="34" charset="0"/>
              <a:buChar char="•"/>
              <a:defRPr/>
            </a:pPr>
            <a:r>
              <a:rPr lang="pt-BR" b="1" dirty="0" smtClean="0"/>
              <a:t>Vantagens</a:t>
            </a:r>
            <a:r>
              <a:rPr lang="pt-BR" b="0" dirty="0"/>
              <a:t>: O emprego de IA tem potencial para diminuir os custos e complexidade computacional </a:t>
            </a:r>
            <a:r>
              <a:rPr lang="pt-BR" b="0" dirty="0" smtClean="0"/>
              <a:t>dos</a:t>
            </a:r>
            <a:r>
              <a:rPr lang="pt-BR" b="0" baseline="0" dirty="0" smtClean="0"/>
              <a:t> dispositivos de</a:t>
            </a:r>
            <a:r>
              <a:rPr lang="pt-BR" b="0" dirty="0" smtClean="0"/>
              <a:t> </a:t>
            </a:r>
            <a:r>
              <a:rPr lang="pt-BR" b="0" dirty="0"/>
              <a:t>pré-distorção</a:t>
            </a:r>
            <a:r>
              <a:rPr lang="pt-BR" b="0" dirty="0" smtClean="0"/>
              <a:t>.</a:t>
            </a:r>
            <a:endParaRPr lang="pt-BR" dirty="0"/>
          </a:p>
          <a:p>
            <a:endParaRPr lang="pt-BR" dirty="0"/>
          </a:p>
          <a:p>
            <a:r>
              <a:rPr lang="pt-BR" dirty="0"/>
              <a:t>Fonte: </a:t>
            </a:r>
            <a:r>
              <a:rPr lang="pt-BR" dirty="0">
                <a:hlinkClick r:id="rId3"/>
              </a:rPr>
              <a:t>https://mlc.committees.comsoc.org/research-library</a:t>
            </a:r>
            <a:r>
              <a:rPr lang="pt-BR" dirty="0" smtClean="0">
                <a:hlinkClick r:id="rId3"/>
              </a:rPr>
              <a:t>/</a:t>
            </a:r>
            <a:endParaRPr lang="pt-BR" dirty="0" smtClean="0"/>
          </a:p>
          <a:p>
            <a:endParaRPr lang="pt-BR" dirty="0" smtClean="0"/>
          </a:p>
          <a:p>
            <a:r>
              <a:rPr lang="pt-BR" b="1" dirty="0" smtClean="0"/>
              <a:t>Goodput</a:t>
            </a:r>
            <a:r>
              <a:rPr lang="pt-BR" dirty="0" smtClean="0"/>
              <a:t>: é o throughput no nível de aplicação de um</a:t>
            </a:r>
            <a:r>
              <a:rPr lang="pt-BR" baseline="0" dirty="0" smtClean="0"/>
              <a:t> sistema de</a:t>
            </a:r>
            <a:r>
              <a:rPr lang="pt-BR" dirty="0" smtClean="0"/>
              <a:t> comunicação; isto é, o número de bits de informação úteis entregues pelo</a:t>
            </a:r>
            <a:r>
              <a:rPr lang="pt-BR" baseline="0" dirty="0" smtClean="0"/>
              <a:t> sistema </a:t>
            </a:r>
            <a:r>
              <a:rPr lang="pt-BR" dirty="0" smtClean="0"/>
              <a:t>a um determinado destino por unidade de tempo.</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904369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sz="1200" b="1" dirty="0"/>
              <a:t>Predição de surtos de doenças infecciosas</a:t>
            </a:r>
            <a:r>
              <a:rPr lang="pt-BR" sz="1200" dirty="0"/>
              <a:t>: IA ajudou uma startup a prever em Dezembro de 2019 o novo surto de corona vírus e onde ele apareceria em </a:t>
            </a:r>
            <a:r>
              <a:rPr lang="pt-BR" sz="1200" dirty="0" smtClean="0"/>
              <a:t>seguida.</a:t>
            </a:r>
            <a:endParaRPr lang="pt-BR" sz="1200" baseline="0" dirty="0" smtClean="0"/>
          </a:p>
          <a:p>
            <a:pPr marL="628650" lvl="1" indent="-171450" defTabSz="1686336">
              <a:buFont typeface="Arial" panose="020B0604020202020204" pitchFamily="34" charset="0"/>
              <a:buChar char="•"/>
              <a:defRPr/>
            </a:pPr>
            <a:r>
              <a:rPr lang="pt-BR" sz="1200" dirty="0" smtClean="0"/>
              <a:t>Eles utilizaram processamento de linguagem natural e aprendizado de máquina para processar informações e notícias publicadas em redes sociais, sites e jornais em vários idiomas, </a:t>
            </a:r>
            <a:r>
              <a:rPr lang="pt-BR" sz="1200" b="0" i="0" kern="1200" dirty="0" smtClean="0">
                <a:solidFill>
                  <a:schemeClr val="tx1"/>
                </a:solidFill>
                <a:effectLst/>
                <a:latin typeface="+mn-lt"/>
                <a:ea typeface="+mn-ea"/>
                <a:cs typeface="+mn-cs"/>
              </a:rPr>
              <a:t>redes de pesquisas em saúde, comunicados oficiais de empresas ligadas ao agronegócio, pecuária e outras, </a:t>
            </a:r>
            <a:r>
              <a:rPr lang="pt-BR" sz="1200" dirty="0" smtClean="0"/>
              <a:t>informações sobre passagens aéreas</a:t>
            </a:r>
            <a:r>
              <a:rPr lang="pt-BR" sz="1200" baseline="0" dirty="0" smtClean="0"/>
              <a:t> </a:t>
            </a:r>
            <a:r>
              <a:rPr lang="pt-BR" sz="1200" b="0" i="0" kern="1200" dirty="0" smtClean="0">
                <a:solidFill>
                  <a:schemeClr val="tx1"/>
                </a:solidFill>
                <a:effectLst/>
                <a:latin typeface="+mn-lt"/>
                <a:ea typeface="+mn-ea"/>
                <a:cs typeface="+mn-cs"/>
              </a:rPr>
              <a:t>e até mesmo fóruns de discussão sobre diferentes temas.</a:t>
            </a:r>
          </a:p>
          <a:p>
            <a:pPr marL="628650" lvl="1" indent="-171450" defTabSz="1686336">
              <a:buFont typeface="Arial" panose="020B0604020202020204" pitchFamily="34" charset="0"/>
              <a:buChar char="•"/>
              <a:defRPr/>
            </a:pPr>
            <a:r>
              <a:rPr lang="pt-BR" sz="1200" dirty="0" smtClean="0"/>
              <a:t>Link: https://canaltech.com.br/saude/inteligencia-artificial-emitiu-aviso-sobre-coronavirus-em-dezembro-159607/</a:t>
            </a:r>
          </a:p>
          <a:p>
            <a:pPr marL="171450" indent="-171450" defTabSz="1686336">
              <a:buFont typeface="Arial" panose="020B0604020202020204" pitchFamily="34" charset="0"/>
              <a:buChar char="•"/>
              <a:defRPr/>
            </a:pPr>
            <a:r>
              <a:rPr lang="pt-BR" sz="1200" b="1" dirty="0" smtClean="0"/>
              <a:t>Criação </a:t>
            </a:r>
            <a:r>
              <a:rPr lang="pt-BR" sz="1200" b="1" dirty="0"/>
              <a:t>de vídeos/fotos falsas</a:t>
            </a:r>
            <a:r>
              <a:rPr lang="pt-BR" sz="1200" dirty="0"/>
              <a:t>: Redes Generativas Adversariais e Autoencoders foram </a:t>
            </a:r>
            <a:r>
              <a:rPr lang="pt-BR" sz="1200" dirty="0" smtClean="0"/>
              <a:t>usados </a:t>
            </a:r>
            <a:r>
              <a:rPr lang="pt-BR" sz="1200" dirty="0"/>
              <a:t>no vídeo viral que </a:t>
            </a:r>
            <a:r>
              <a:rPr lang="pt-BR" sz="1200" dirty="0" smtClean="0"/>
              <a:t>utilizou </a:t>
            </a:r>
            <a:r>
              <a:rPr lang="pt-BR" sz="1200" dirty="0"/>
              <a:t>trecho de “A Usurpadora” para falsificar uma conversa entre Lula e </a:t>
            </a:r>
            <a:r>
              <a:rPr lang="pt-BR" sz="1200" dirty="0" smtClean="0"/>
              <a:t>Bolsonaro.</a:t>
            </a:r>
          </a:p>
          <a:p>
            <a:pPr marL="628650" lvl="1" indent="-171450" defTabSz="1686336">
              <a:buFont typeface="Arial" panose="020B0604020202020204" pitchFamily="34" charset="0"/>
              <a:buChar char="•"/>
              <a:defRPr/>
            </a:pPr>
            <a:r>
              <a:rPr lang="pt-BR" sz="1200" dirty="0" smtClean="0"/>
              <a:t>Link: https://tecnoblog.net/264153/o-que-e-deep-fake-e-porque-voce-deveria-se-preocupar-com-isso/</a:t>
            </a:r>
          </a:p>
          <a:p>
            <a:pPr marL="171450" indent="-171450" defTabSz="1686336">
              <a:buFont typeface="Arial" panose="020B0604020202020204" pitchFamily="34" charset="0"/>
              <a:buChar char="•"/>
              <a:defRPr/>
            </a:pPr>
            <a:r>
              <a:rPr lang="pt-BR" sz="1200" b="1" dirty="0" smtClean="0"/>
              <a:t>Criação </a:t>
            </a:r>
            <a:r>
              <a:rPr lang="pt-BR" sz="1200" b="1" dirty="0"/>
              <a:t>de novos medicamentos</a:t>
            </a:r>
            <a:r>
              <a:rPr lang="pt-BR" sz="1200" dirty="0"/>
              <a:t>: IA foi utilizada para criar uma droga capaz de combater o transtorno obsessivo-compulsivo (TOC). </a:t>
            </a:r>
            <a:endParaRPr lang="pt-BR" sz="1200" dirty="0" smtClean="0"/>
          </a:p>
          <a:p>
            <a:pPr marL="628650" lvl="1" indent="-171450" defTabSz="1686336">
              <a:buFont typeface="Arial" panose="020B0604020202020204" pitchFamily="34" charset="0"/>
              <a:buChar char="•"/>
              <a:defRPr/>
            </a:pPr>
            <a:r>
              <a:rPr lang="pt-BR" sz="1200" dirty="0" smtClean="0"/>
              <a:t>Uma </a:t>
            </a:r>
            <a:r>
              <a:rPr lang="pt-BR" sz="1200" dirty="0"/>
              <a:t>Rede </a:t>
            </a:r>
            <a:r>
              <a:rPr lang="pt-BR" sz="1200" dirty="0" smtClean="0"/>
              <a:t>Neural (professor) </a:t>
            </a:r>
            <a:r>
              <a:rPr lang="pt-BR" sz="1200" dirty="0"/>
              <a:t>é inicialmente treinada para distinguir entre compostos químicos que </a:t>
            </a:r>
            <a:r>
              <a:rPr lang="pt-BR" sz="1200" dirty="0" smtClean="0"/>
              <a:t>funcionam </a:t>
            </a:r>
            <a:r>
              <a:rPr lang="pt-BR" sz="1200" dirty="0"/>
              <a:t>no sistema imunológico humano e </a:t>
            </a:r>
            <a:r>
              <a:rPr lang="pt-BR" sz="1200" dirty="0" smtClean="0"/>
              <a:t>compostos inúteis</a:t>
            </a:r>
            <a:r>
              <a:rPr lang="pt-BR" sz="1200" dirty="0"/>
              <a:t>. </a:t>
            </a:r>
            <a:endParaRPr lang="pt-BR" sz="1200" dirty="0" smtClean="0"/>
          </a:p>
          <a:p>
            <a:pPr marL="628650" lvl="1" indent="-171450" defTabSz="1686336">
              <a:buFont typeface="Arial" panose="020B0604020202020204" pitchFamily="34" charset="0"/>
              <a:buChar char="•"/>
              <a:defRPr/>
            </a:pPr>
            <a:r>
              <a:rPr lang="pt-BR" sz="1200" dirty="0" smtClean="0"/>
              <a:t>Na</a:t>
            </a:r>
            <a:r>
              <a:rPr lang="pt-BR" sz="1200" baseline="0" dirty="0" smtClean="0"/>
              <a:t> sequência, outro </a:t>
            </a:r>
            <a:r>
              <a:rPr lang="pt-BR" sz="1200" dirty="0" smtClean="0"/>
              <a:t>modelo (aluno) aprende a gerar diferentes combinações de compostos.</a:t>
            </a:r>
          </a:p>
          <a:p>
            <a:pPr marL="628650" lvl="1" indent="-171450" defTabSz="1686336">
              <a:buFont typeface="Arial" panose="020B0604020202020204" pitchFamily="34" charset="0"/>
              <a:buChar char="•"/>
              <a:defRPr/>
            </a:pPr>
            <a:r>
              <a:rPr lang="pt-BR" sz="1200" dirty="0" smtClean="0"/>
              <a:t>Em seguida, o aluno gera </a:t>
            </a:r>
            <a:r>
              <a:rPr lang="pt-BR" sz="1200" dirty="0"/>
              <a:t>trilhões de diferentes combinações de compostos e </a:t>
            </a:r>
            <a:r>
              <a:rPr lang="pt-BR" sz="1200" dirty="0" smtClean="0"/>
              <a:t>os apresenta ao</a:t>
            </a:r>
            <a:r>
              <a:rPr lang="pt-BR" sz="1200" baseline="0" dirty="0" smtClean="0"/>
              <a:t> professor</a:t>
            </a:r>
            <a:r>
              <a:rPr lang="pt-BR" sz="1200" dirty="0" smtClean="0"/>
              <a:t>, </a:t>
            </a:r>
            <a:r>
              <a:rPr lang="pt-BR" sz="1200" dirty="0"/>
              <a:t>que separa as combinações que podem resultar em novos medicamentos. </a:t>
            </a:r>
            <a:endParaRPr lang="pt-BR" sz="1200" dirty="0" smtClean="0"/>
          </a:p>
          <a:p>
            <a:pPr marL="628650" lvl="1" indent="-171450" defTabSz="1686336">
              <a:buFont typeface="Arial" panose="020B0604020202020204" pitchFamily="34" charset="0"/>
              <a:buChar char="•"/>
              <a:defRPr/>
            </a:pPr>
            <a:r>
              <a:rPr lang="pt-BR" sz="1200" dirty="0" smtClean="0"/>
              <a:t>Neste </a:t>
            </a:r>
            <a:r>
              <a:rPr lang="pt-BR" sz="1200" dirty="0"/>
              <a:t>caso, IA ajudou a encurtar o tempo necessário para se encontrar novos medicamentos de 4 para menos de 1 ano</a:t>
            </a:r>
            <a:r>
              <a:rPr lang="pt-BR" sz="1200" dirty="0" smtClean="0"/>
              <a:t>.</a:t>
            </a:r>
          </a:p>
          <a:p>
            <a:pPr marL="628650" lvl="1" indent="-171450" defTabSz="1686336">
              <a:buFont typeface="Arial" panose="020B0604020202020204" pitchFamily="34" charset="0"/>
              <a:buChar char="•"/>
              <a:defRPr/>
            </a:pPr>
            <a:r>
              <a:rPr lang="pt-BR" sz="1200" dirty="0" smtClean="0"/>
              <a:t>Link:</a:t>
            </a:r>
            <a:r>
              <a:rPr lang="pt-BR" sz="1200" baseline="0" dirty="0" smtClean="0"/>
              <a:t> https://www.oficinadanet.com.br/tecnologia/29639-medicamento-desenvolvido-atraves-de-inteligencia-artificial-ia-entra-em-fase-de-testes-com-humanos</a:t>
            </a:r>
            <a:endParaRPr lang="pt-BR" sz="1200" dirty="0"/>
          </a:p>
          <a:p>
            <a:pPr marL="316188" indent="-316188" defTabSz="1686336">
              <a:buFont typeface="Arial" panose="020B0604020202020204" pitchFamily="34" charset="0"/>
              <a:buChar char="•"/>
              <a:defRPr/>
            </a:pP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49167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t>AI is a broad concept of machines being able to carry out tasks smartly while machine learning (ML) is a current (probably the most popular) application/sub-area of AI that enables machines to learn from large amounts of data and act accordingly without being explicitly programmed.  </a:t>
            </a:r>
          </a:p>
          <a:p>
            <a:endParaRPr lang="en-US" sz="2200" dirty="0" smtClean="0"/>
          </a:p>
          <a:p>
            <a:pPr defTabSz="1686336">
              <a:defRPr/>
            </a:pPr>
            <a:r>
              <a:rPr lang="en-US" sz="2200" dirty="0" smtClean="0"/>
              <a:t>AI is </a:t>
            </a:r>
            <a:r>
              <a:rPr lang="en-US" dirty="0" smtClean="0"/>
              <a:t>the ability to acquire and apply knowledge, and perform naturally like a human. For example, planning, problem solving, reasoning, learning, etc.</a:t>
            </a:r>
          </a:p>
          <a:p>
            <a:endParaRPr lang="pt-BR" b="0" i="0" dirty="0" smtClean="0"/>
          </a:p>
          <a:p>
            <a:pPr marL="171450" indent="-171450">
              <a:buFont typeface="Arial" panose="020B0604020202020204" pitchFamily="34" charset="0"/>
              <a:buChar char="•"/>
            </a:pPr>
            <a:r>
              <a:rPr lang="pt-BR" dirty="0" smtClean="0"/>
              <a:t>Foco do curso: estudo dos principais algoritmos de </a:t>
            </a:r>
            <a:r>
              <a:rPr lang="pt-BR" b="1" i="1" dirty="0" smtClean="0"/>
              <a:t>Aprendizado de Máquina</a:t>
            </a:r>
            <a:r>
              <a:rPr lang="pt-BR" dirty="0" smtClean="0"/>
              <a:t>. Por quê?</a:t>
            </a:r>
          </a:p>
          <a:p>
            <a:pPr marL="628650" lvl="1" indent="-171450">
              <a:buFont typeface="Arial" panose="020B0604020202020204" pitchFamily="34" charset="0"/>
              <a:buChar char="•"/>
            </a:pPr>
            <a:r>
              <a:rPr lang="pt-BR" dirty="0" smtClean="0"/>
              <a:t>ML oferece ferramentas importantes para a solução eficiente de vários problemas de Telecomunicações.</a:t>
            </a:r>
          </a:p>
          <a:p>
            <a:pPr marL="628650" lvl="1" indent="-171450">
              <a:buFont typeface="Arial" panose="020B0604020202020204" pitchFamily="34" charset="0"/>
              <a:buChar char="•"/>
            </a:pPr>
            <a:r>
              <a:rPr lang="pt-BR" dirty="0" smtClean="0"/>
              <a:t>Pós-graduação em Telecomunicações.</a:t>
            </a:r>
          </a:p>
          <a:p>
            <a:pPr marL="628650" lvl="1" indent="-171450">
              <a:buFont typeface="Arial" panose="020B0604020202020204" pitchFamily="34" charset="0"/>
              <a:buChar char="•"/>
            </a:pPr>
            <a:r>
              <a:rPr lang="pt-BR" dirty="0" smtClean="0"/>
              <a:t>Sistemas 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p>
          <a:p>
            <a:pPr marL="1085850" lvl="2" indent="-171450">
              <a:buFont typeface="Arial" panose="020B0604020202020204" pitchFamily="34" charset="0"/>
              <a:buChar char="•"/>
            </a:pPr>
            <a:r>
              <a:rPr lang="pt-BR" dirty="0" smtClean="0"/>
              <a:t>Modelos de canal, imperfeições do hardware, interferência, etc. são muito complicados na prática devido à natureza dinâmica dos canais de comunicação sem fio.</a:t>
            </a:r>
          </a:p>
          <a:p>
            <a:pPr marL="628650" lvl="1" indent="-171450">
              <a:buFont typeface="Arial" panose="020B0604020202020204" pitchFamily="34" charset="0"/>
              <a:buChar char="•"/>
            </a:pPr>
            <a:r>
              <a:rPr lang="pt-BR" b="1" i="1" dirty="0" smtClean="0"/>
              <a:t>Controle e otimização de parâmetros</a:t>
            </a:r>
            <a:r>
              <a:rPr lang="pt-BR" dirty="0" smtClean="0"/>
              <a:t>: Além disto, o número de parâmetros (modulação, vetores de beamforming, taxas de código, larguras de banda, canais, potência de transmissão, seleção da melhor rota)  que um sistema de próxima geração precisa controlar e otimizar continua a crescer.</a:t>
            </a:r>
          </a:p>
          <a:p>
            <a:pPr marL="1085850" lvl="2" indent="-171450">
              <a:buFont typeface="Arial" panose="020B0604020202020204" pitchFamily="34" charset="0"/>
              <a:buChar char="•"/>
            </a:pPr>
            <a:r>
              <a:rPr lang="pt-BR" dirty="0" smtClean="0"/>
              <a:t>Algoritmos de aprendizado de máquina podem modelar correlações e estimar parâmetros (sub)ótimos do sistema.</a:t>
            </a:r>
          </a:p>
          <a:p>
            <a:pPr marL="628650" lvl="1" indent="-171450">
              <a:buFont typeface="Arial" panose="020B0604020202020204" pitchFamily="34" charset="0"/>
              <a:buChar char="•"/>
            </a:pPr>
            <a:r>
              <a:rPr lang="pt-BR" b="1" i="1" dirty="0" smtClean="0"/>
              <a:t>Redução de complexidade/custo</a:t>
            </a:r>
            <a:r>
              <a:rPr lang="pt-BR" dirty="0" smtClean="0"/>
              <a:t>: Complexidade e/ou custo de algoritmos de comunicações ótimos as vezes é proibitivo. Por exemplo, algoritmos de otimização como o de controle de potência em sistemas (massive) MIMO podem exibir</a:t>
            </a:r>
            <a:r>
              <a:rPr lang="pt-BR" baseline="0" dirty="0" smtClean="0"/>
              <a:t> </a:t>
            </a:r>
            <a:r>
              <a:rPr lang="pt-BR" dirty="0" smtClean="0"/>
              <a:t>alta complexidade, impedindo sua utilização/implementação em sistema de tempo real. Dirty Paper</a:t>
            </a:r>
            <a:r>
              <a:rPr lang="pt-BR" baseline="0" dirty="0" smtClean="0"/>
              <a:t> Coding (DPC) que é a técnica ótima de pré-codificação em sistemas MIMO, </a:t>
            </a:r>
            <a:r>
              <a:rPr lang="pt-BR" dirty="0" smtClean="0"/>
              <a:t>possui alta complexidade computacional e de implementação e portanto, não é implementado em sistemas reais. Linearização dos canais de fibra-ótica. Pré-distorção de amplificadores de RF.</a:t>
            </a:r>
          </a:p>
          <a:p>
            <a:pPr marL="628650" lvl="1" indent="-171450">
              <a:buFont typeface="Arial" panose="020B0604020202020204" pitchFamily="34" charset="0"/>
              <a:buChar char="•"/>
            </a:pPr>
            <a:r>
              <a:rPr lang="pt-BR" b="1" i="1" dirty="0" smtClean="0"/>
              <a:t>Oportunidades</a:t>
            </a:r>
            <a:r>
              <a:rPr lang="pt-BR" dirty="0" smtClean="0"/>
              <a:t>: Pesquisas sobre a aplicação de aprendizado de máquina em</a:t>
            </a:r>
            <a:r>
              <a:rPr lang="pt-BR" baseline="0" dirty="0" smtClean="0"/>
              <a:t> problemas de</a:t>
            </a:r>
            <a:r>
              <a:rPr lang="pt-BR" dirty="0" smtClean="0"/>
              <a:t> comunicações móveis e sem fio ainda estão em fase de exploração.</a:t>
            </a:r>
          </a:p>
          <a:p>
            <a:pPr marL="0" indent="0">
              <a:buFont typeface="Arial" panose="020B0604020202020204" pitchFamily="34" charset="0"/>
              <a:buNone/>
            </a:pPr>
            <a:endParaRPr lang="pt-BR" b="0" i="0" dirty="0" smtClean="0"/>
          </a:p>
          <a:p>
            <a:pPr marL="171450" indent="-171450">
              <a:buFont typeface="Arial" panose="020B0604020202020204" pitchFamily="34" charset="0"/>
              <a:buChar char="•"/>
            </a:pPr>
            <a:r>
              <a:rPr lang="en-US" dirty="0" smtClean="0"/>
              <a:t>Channel and interference models are extremely complicated in reality due to the dynamic nature of wireless communication channels.</a:t>
            </a:r>
            <a:endParaRPr lang="pt-BR" b="0" i="0" dirty="0" smtClean="0"/>
          </a:p>
          <a:p>
            <a:pPr marL="0" indent="0">
              <a:buFont typeface="Arial" panose="020B0604020202020204" pitchFamily="34" charset="0"/>
              <a:buNone/>
            </a:pPr>
            <a:endParaRPr lang="pt-BR" b="0" i="0" dirty="0" smtClean="0"/>
          </a:p>
          <a:p>
            <a:pPr rtl="0"/>
            <a:r>
              <a:rPr lang="en-US" sz="2200" dirty="0" smtClean="0"/>
              <a:t>Telecommunications is a discipline traditionally driven by well-established mathematical models. First, while communications’ systems have developed largely as a </a:t>
            </a:r>
            <a:r>
              <a:rPr lang="en-US" sz="2200" b="1" dirty="0" smtClean="0"/>
              <a:t>model-driven</a:t>
            </a:r>
            <a:r>
              <a:rPr lang="en-US" sz="2200" dirty="0" smtClean="0"/>
              <a:t> field, the complexities of many emerging communication scenarios raise the need to introduce </a:t>
            </a:r>
            <a:r>
              <a:rPr lang="en-US" sz="2200" b="1" dirty="0" smtClean="0"/>
              <a:t>data-driven</a:t>
            </a:r>
            <a:r>
              <a:rPr lang="en-US" sz="2200" dirty="0" smtClean="0"/>
              <a:t> methods into the design and analysis of mobile networks. </a:t>
            </a:r>
          </a:p>
          <a:p>
            <a:pPr rtl="0"/>
            <a:endParaRPr lang="en-US" sz="2200" dirty="0" smtClean="0"/>
          </a:p>
          <a:p>
            <a:pPr rtl="0"/>
            <a:r>
              <a:rPr lang="en-US" sz="2200" dirty="0" smtClean="0"/>
              <a:t>Designers rely on simplified closed-form models that don’t accurately or holistically capture the effects of real-world systems and channels.</a:t>
            </a:r>
          </a:p>
          <a:p>
            <a:pPr rtl="0"/>
            <a:endParaRPr lang="en-US" sz="2200" dirty="0" smtClean="0"/>
          </a:p>
          <a:p>
            <a:pPr rtl="0"/>
            <a:r>
              <a:rPr lang="en-US" sz="2200" dirty="0" smtClean="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smtClean="0"/>
              <a:t/>
            </a:r>
            <a:br>
              <a:rPr lang="pt-BR" dirty="0" smtClean="0"/>
            </a:br>
            <a:endParaRPr lang="pt-BR" b="0" i="0" dirty="0" smtClean="0"/>
          </a:p>
          <a:p>
            <a:r>
              <a:rPr lang="en-US" sz="2200" dirty="0" smtClean="0"/>
              <a:t>Research in the field of machine learning for wireless communications are still largely in an exploration phase.</a:t>
            </a:r>
          </a:p>
          <a:p>
            <a:endParaRPr lang="en-US" sz="2200" dirty="0" smtClean="0"/>
          </a:p>
          <a:p>
            <a:pPr defTabSz="1686336">
              <a:defRPr/>
            </a:pPr>
            <a:r>
              <a:rPr lang="pt-BR" dirty="0" smtClean="0"/>
              <a:t>Até hoje, sistemas de comunicações são estudados e desenvolvidos baseando-se modelos matemáticos (muitas vezes simplificados) que não capturam com precisão os efeitos dos sistemas e canais do mundo real. </a:t>
            </a:r>
          </a:p>
          <a:p>
            <a:endParaRPr lang="pt-BR" b="0" i="0" dirty="0" smtClean="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20430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145537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661083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612954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endParaRPr lang="pt-BR" sz="1200" dirty="0"/>
          </a:p>
          <a:p>
            <a:pPr marL="171450" indent="-171450">
              <a:buFont typeface="Arial" panose="020B0604020202020204" pitchFamily="34" charset="0"/>
              <a:buChar char="•"/>
            </a:pPr>
            <a:r>
              <a:rPr lang="pt-BR" sz="1200" dirty="0" smtClean="0"/>
              <a:t>No </a:t>
            </a:r>
            <a:r>
              <a:rPr lang="pt-BR" sz="1200" b="1" dirty="0"/>
              <a:t>aprendizado supervisionado</a:t>
            </a:r>
            <a:r>
              <a:rPr lang="pt-BR" sz="1200" dirty="0"/>
              <a:t>, os dados de treinamento que você alimenta para o algoritmo incluem as soluções desejadas, chamadas de </a:t>
            </a:r>
            <a:r>
              <a:rPr lang="pt-BR" sz="1200" dirty="0" smtClean="0"/>
              <a:t>rótulos</a:t>
            </a:r>
            <a:endParaRPr lang="pt-BR" sz="1200" dirty="0">
              <a:cs typeface="Calibri"/>
            </a:endParaRPr>
          </a:p>
          <a:p>
            <a:pPr marL="171450" indent="-171450">
              <a:buFont typeface="Arial" panose="020B0604020202020204" pitchFamily="34" charset="0"/>
              <a:buChar char="•"/>
            </a:pPr>
            <a:r>
              <a:rPr lang="pt-BR" sz="1200" dirty="0" smtClean="0"/>
              <a:t>Por </a:t>
            </a:r>
            <a:r>
              <a:rPr lang="pt-BR" sz="1200" dirty="0"/>
              <a:t>exemplo, a algoritmo de ML do filtro de spam, tem como entrada o email </a:t>
            </a:r>
            <a:r>
              <a:rPr lang="pt-BR" sz="1200" dirty="0" smtClean="0"/>
              <a:t>(</a:t>
            </a:r>
            <a:r>
              <a:rPr lang="pt-BR" sz="1200" b="1" dirty="0" smtClean="0"/>
              <a:t>atributos</a:t>
            </a:r>
            <a:r>
              <a:rPr lang="pt-BR" sz="1200" dirty="0" smtClean="0"/>
              <a:t> são: remetente</a:t>
            </a:r>
            <a:r>
              <a:rPr lang="pt-BR" sz="1200" dirty="0"/>
              <a:t>, assunto, </a:t>
            </a:r>
            <a:r>
              <a:rPr lang="pt-BR" sz="1200" dirty="0" smtClean="0"/>
              <a:t>corpo do email, horário recebido, etc.) </a:t>
            </a:r>
            <a:r>
              <a:rPr lang="pt-BR" sz="1200" dirty="0"/>
              <a:t>e um </a:t>
            </a:r>
            <a:r>
              <a:rPr lang="pt-BR" sz="1200" b="1" dirty="0"/>
              <a:t>rótulo</a:t>
            </a:r>
            <a:r>
              <a:rPr lang="pt-BR" sz="1200" dirty="0"/>
              <a:t> dizendo se aquele é ou não um </a:t>
            </a:r>
            <a:r>
              <a:rPr lang="pt-BR" sz="1200" dirty="0" smtClean="0"/>
              <a:t>spam.</a:t>
            </a:r>
          </a:p>
          <a:p>
            <a:pPr marL="171450" indent="-171450">
              <a:buFont typeface="Arial" panose="020B0604020202020204" pitchFamily="34" charset="0"/>
              <a:buChar char="•"/>
            </a:pPr>
            <a:r>
              <a:rPr lang="pt-BR" sz="1200" dirty="0" smtClean="0"/>
              <a:t>Analogia </a:t>
            </a:r>
            <a:r>
              <a:rPr lang="pt-BR" sz="1200" dirty="0"/>
              <a:t>com trabalho, onde você tem alguém supervisionando seu trabalho e dizendo se o que foi feito está ou não </a:t>
            </a:r>
            <a:r>
              <a:rPr lang="pt-BR" sz="1200" dirty="0" smtClean="0"/>
              <a:t>correto.</a:t>
            </a:r>
          </a:p>
          <a:p>
            <a:pPr marL="171450" indent="-171450">
              <a:buFont typeface="Arial" panose="020B0604020202020204" pitchFamily="34" charset="0"/>
              <a:buChar char="•"/>
            </a:pPr>
            <a:r>
              <a:rPr lang="pt-BR" sz="1200" dirty="0" smtClean="0"/>
              <a:t>Exemplos </a:t>
            </a:r>
            <a:r>
              <a:rPr lang="pt-BR" sz="1200" dirty="0"/>
              <a:t>de </a:t>
            </a:r>
            <a:r>
              <a:rPr lang="pt-BR" sz="1200" b="1" dirty="0"/>
              <a:t>regressão</a:t>
            </a:r>
            <a:r>
              <a:rPr lang="pt-BR" sz="1200" dirty="0"/>
              <a:t>: </a:t>
            </a:r>
            <a:r>
              <a:rPr lang="pt-BR" sz="1200" dirty="0" smtClean="0"/>
              <a:t>predição de quando o número de leitos de UTI vão se esgotar devido a uma pandemia, predição </a:t>
            </a:r>
            <a:r>
              <a:rPr lang="pt-BR" sz="1200" dirty="0"/>
              <a:t>do preço de ações, predição do preço de imóveis, no caso de engenharia aproximação da PDF de uma variável aleatória com PDF </a:t>
            </a:r>
            <a:r>
              <a:rPr lang="pt-BR" sz="1200" dirty="0" smtClean="0"/>
              <a:t>desconhecida, predição do path-loss.</a:t>
            </a:r>
            <a:endParaRPr lang="pt-BR" sz="1200" dirty="0"/>
          </a:p>
          <a:p>
            <a:pPr marL="316188" indent="-316188">
              <a:buFont typeface="Arial" panose="020B0604020202020204" pitchFamily="34" charset="0"/>
              <a:buChar char="•"/>
            </a:pPr>
            <a:endParaRPr lang="pt-BR" sz="1200"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272513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a:t>
            </a:r>
            <a:r>
              <a:rPr lang="pt-BR" sz="1200" dirty="0" smtClean="0"/>
              <a:t>grupos</a:t>
            </a:r>
            <a:r>
              <a:rPr lang="pt-BR" sz="1200" baseline="0" dirty="0" smtClean="0"/>
              <a:t>/clusters</a:t>
            </a:r>
            <a:r>
              <a:rPr lang="pt-BR" sz="1200" dirty="0" smtClean="0"/>
              <a:t>.</a:t>
            </a:r>
            <a:r>
              <a:rPr lang="pt-BR" sz="1200" dirty="0"/>
              <a:t> </a:t>
            </a:r>
            <a:r>
              <a:rPr lang="pt-BR" sz="1200" dirty="0" smtClean="0"/>
              <a:t>O</a:t>
            </a:r>
            <a:r>
              <a:rPr lang="pt-BR" sz="1200" baseline="0" dirty="0" smtClean="0"/>
              <a:t> grupo </a:t>
            </a:r>
            <a:r>
              <a:rPr lang="pt-BR" sz="1200" dirty="0" smtClean="0"/>
              <a:t>é </a:t>
            </a:r>
            <a:r>
              <a:rPr lang="pt-BR" sz="1200" dirty="0"/>
              <a:t>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os atributos possuem grandes dimensões (ou seja, são vetores grandes) o que dificulta o treinamento de algoritmos de ML, portanto, diminuindo-se a dimensão dos atributos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atributos ou exemplos) pertence à mesma distribuição que as observações existentes/anteriores. Identificação de valores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detecção de fake news,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atributos),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estoquista de um supermercado pode colocar ambos produtos próximos uns dos outros, aumentando a chance da venda desses produtos.</a:t>
            </a:r>
            <a:endParaRPr lang="pt-BR" sz="1200"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87492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a:t>
            </a:r>
            <a:r>
              <a:rPr lang="pt-BR" sz="1200" dirty="0" smtClean="0"/>
              <a:t>aumento da 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modulação mas que você não tenha os </a:t>
            </a:r>
            <a:r>
              <a:rPr lang="pt-BR" sz="1200" dirty="0" smtClean="0"/>
              <a:t>rótulos, </a:t>
            </a:r>
            <a:r>
              <a:rPr lang="pt-BR" sz="1200" dirty="0"/>
              <a:t>com o k-médias você pode encontrar grupos/clusters que representariam cada um dos símbolos da modulação </a:t>
            </a:r>
            <a:r>
              <a:rPr lang="pt-BR" sz="1200" dirty="0" smtClean="0"/>
              <a:t>desconhecida.</a:t>
            </a:r>
          </a:p>
          <a:p>
            <a:pPr marL="628650" lvl="1" indent="-171450">
              <a:buFont typeface="Arial" panose="020B0604020202020204" pitchFamily="34" charset="0"/>
              <a:buChar char="•"/>
            </a:pPr>
            <a:r>
              <a:rPr lang="pt-BR" sz="1200" dirty="0" smtClean="0"/>
              <a:t>Num </a:t>
            </a:r>
            <a:r>
              <a:rPr lang="pt-BR" sz="1200" dirty="0"/>
              <a:t>supermercado, baseado em várias características do que foi comprado o algoritmo poderia encontrar um cluster/grupo de homens que compram fraldas e que também compram cerveja, e </a:t>
            </a:r>
            <a:r>
              <a:rPr lang="pt-BR" sz="1200" dirty="0" smtClean="0"/>
              <a:t>portanto, o </a:t>
            </a:r>
            <a:r>
              <a:rPr lang="pt-BR" sz="1200" dirty="0"/>
              <a:t>supermercado poderia colocar </a:t>
            </a:r>
            <a:r>
              <a:rPr lang="pt-BR" sz="1200" dirty="0" smtClean="0"/>
              <a:t>esses</a:t>
            </a:r>
            <a:r>
              <a:rPr lang="pt-BR" sz="1200" baseline="0" dirty="0" smtClean="0"/>
              <a:t> itens </a:t>
            </a:r>
            <a:r>
              <a:rPr lang="pt-BR" sz="1200" dirty="0" smtClean="0"/>
              <a:t>juntos.</a:t>
            </a:r>
            <a:endParaRPr lang="pt-BR" sz="1200" dirty="0"/>
          </a:p>
          <a:p>
            <a:pPr marL="171450" indent="-171450">
              <a:buFont typeface="Arial" panose="020B0604020202020204" pitchFamily="34" charset="0"/>
              <a:buChar char="•"/>
            </a:pPr>
            <a:r>
              <a:rPr lang="pt-BR" sz="1200" dirty="0" err="1"/>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a:t>
            </a:r>
            <a:r>
              <a:rPr lang="pt-BR" sz="1200" dirty="0" err="1"/>
              <a:t>sem-fio</a:t>
            </a:r>
            <a:r>
              <a:rPr lang="pt-BR" sz="1200" dirty="0"/>
              <a:t>.</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recursos 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42863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Como </a:t>
            </a:r>
            <a:r>
              <a:rPr lang="pt-BR" b="1" i="1" dirty="0" smtClean="0"/>
              <a:t>classificaríamos</a:t>
            </a:r>
            <a:r>
              <a:rPr lang="pt-BR" dirty="0" smtClean="0"/>
              <a:t> (economia, esportes, política, entretenimento, etc.) uma</a:t>
            </a:r>
            <a:r>
              <a:rPr lang="pt-BR" baseline="0" dirty="0" smtClean="0"/>
              <a:t> quantidade massiva </a:t>
            </a:r>
            <a:r>
              <a:rPr lang="pt-BR" dirty="0" smtClean="0"/>
              <a:t>de textos </a:t>
            </a:r>
            <a:r>
              <a:rPr lang="pt-BR" b="1" i="1" dirty="0" smtClean="0"/>
              <a:t>não-rotulados</a:t>
            </a:r>
            <a:r>
              <a:rPr lang="pt-BR" dirty="0" smtClean="0"/>
              <a:t> da internet? Rotular</a:t>
            </a:r>
            <a:r>
              <a:rPr lang="pt-BR" baseline="0" dirty="0" smtClean="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50746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estratégia</a:t>
            </a:r>
            <a:r>
              <a:rPr lang="pt-BR" sz="1200" b="0" i="0" dirty="0" smtClean="0"/>
              <a:t> (conhecida como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 de forma que o </a:t>
            </a:r>
            <a:r>
              <a:rPr lang="pt-BR" sz="1200" b="1" i="1" baseline="0" dirty="0" smtClean="0"/>
              <a:t>total de recompensas</a:t>
            </a:r>
            <a:r>
              <a:rPr lang="pt-BR" sz="1200" b="0" i="0" baseline="0" dirty="0" smtClean="0"/>
              <a:t> seja maximizado.</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Robô aspirador de pó que precisa aprender a limpar uma casa de forma ótima.</a:t>
            </a:r>
          </a:p>
          <a:p>
            <a:pPr marL="628650" lvl="1" indent="-171450">
              <a:buFont typeface="Arial" panose="020B0604020202020204" pitchFamily="34" charset="0"/>
              <a:buChar char="•"/>
            </a:pPr>
            <a:r>
              <a:rPr lang="pt-BR" sz="1200" dirty="0" smtClean="0"/>
              <a:t>Um cão lembra que pegar o</a:t>
            </a:r>
            <a:r>
              <a:rPr lang="pt-BR" sz="1200" baseline="0" dirty="0" smtClean="0"/>
              <a:t> graveto/bolda </a:t>
            </a:r>
            <a:r>
              <a:rPr lang="pt-BR" sz="1200" dirty="0" smtClean="0"/>
              <a:t>rendeu a ele uma recompensa (uma recompensa valiosa) no passado e é mais provável que priorize a busca na próxima vez que uma situação semelhante surgir.</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036041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r>
              <a:rPr lang="pt-BR" sz="1200" baseline="0" dirty="0" smtClean="0"/>
              <a:t> ou seja, maior número de estados e ações.</a:t>
            </a:r>
            <a:endParaRPr lang="pt-BR" sz="1200" dirty="0" smtClean="0"/>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2491046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674344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Genéticos</a:t>
            </a:r>
            <a:r>
              <a:rPr lang="pt-BR" sz="1200" dirty="0" smtClean="0"/>
              <a:t>: são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230755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smtClean="0"/>
          </a:p>
          <a:p>
            <a:r>
              <a:rPr lang="pt-BR" dirty="0" smtClean="0"/>
              <a:t>Referências:</a:t>
            </a:r>
          </a:p>
          <a:p>
            <a:r>
              <a:rPr lang="pt-BR" dirty="0" smtClean="0"/>
              <a:t>[1] https://www.deeplearningbook.com.br/introducao-aos-autoencoders/</a:t>
            </a:r>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563048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purpose of the </a:t>
            </a:r>
            <a:r>
              <a:rPr lang="en-US" dirty="0" err="1" smtClean="0"/>
              <a:t>autoencoder</a:t>
            </a:r>
            <a:r>
              <a:rPr lang="en-US" dirty="0" smtClean="0"/>
              <a:t> is to learn representations x of the messages s that are robust with respect to the channel impairments mapping x to y (i.e., noise, fading, distortion, etc.), so that the transmitted message can be recovered with small probability of error. In other words, while most </a:t>
            </a:r>
            <a:r>
              <a:rPr lang="en-US" dirty="0" err="1" smtClean="0"/>
              <a:t>autoencoders</a:t>
            </a:r>
            <a:r>
              <a:rPr lang="en-US" dirty="0" smtClean="0"/>
              <a:t> remove redundancy from input data for compression, this </a:t>
            </a:r>
            <a:r>
              <a:rPr lang="en-US" dirty="0" err="1" smtClean="0"/>
              <a:t>autoencoder</a:t>
            </a:r>
            <a:r>
              <a:rPr lang="en-US" dirty="0" smtClean="0"/>
              <a:t> (the “channel </a:t>
            </a:r>
            <a:r>
              <a:rPr lang="en-US" dirty="0" err="1" smtClean="0"/>
              <a:t>autoencoder</a:t>
            </a:r>
            <a:r>
              <a:rPr lang="en-US" dirty="0" smtClean="0"/>
              <a:t>”) often adds redundancy, learning an intermediate representation robust to channel perturbations.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result shows that the </a:t>
            </a:r>
            <a:r>
              <a:rPr lang="en-US" dirty="0" err="1" smtClean="0"/>
              <a:t>autoencoder</a:t>
            </a:r>
            <a:r>
              <a:rPr lang="en-US" dirty="0" smtClean="0"/>
              <a:t> has learned without any prior knowledge an encoder and decoder function that together achieve the same performance as the Hamming (7,4) code with MLD.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autoencoder</a:t>
            </a:r>
            <a:r>
              <a:rPr lang="en-US" dirty="0" smtClean="0"/>
              <a:t> learns encoder and decoder functions without any prior knowledge that achieve the same performance as the Hamming (7,4) code with MLD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 recall that a very important property of the </a:t>
            </a:r>
            <a:r>
              <a:rPr lang="en-US" dirty="0" err="1" smtClean="0"/>
              <a:t>autoencoder</a:t>
            </a:r>
            <a:r>
              <a:rPr lang="en-US" dirty="0" smtClean="0"/>
              <a:t> is also that it can learn to communicate over any channel, even for which no information-theoretically optimal scheme is known.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[1] https://mlc.committees.comsoc.org/tag/autoencoders/</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https://arxiv.org/pdf/1702.00832.pdf</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[3] https://arxiv.org/pdf/2005.06068.pdf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619823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purpose of the </a:t>
            </a:r>
            <a:r>
              <a:rPr lang="en-US" dirty="0" err="1" smtClean="0"/>
              <a:t>autoencoder</a:t>
            </a:r>
            <a:r>
              <a:rPr lang="en-US" dirty="0" smtClean="0"/>
              <a:t> is to learn representations x of the messages s that are robust with respect to the channel impairments mapping x to y (i.e., noise, fading, distortion, etc.), so that the transmitted message can be recovered with small probability of error. In other words, while most </a:t>
            </a:r>
            <a:r>
              <a:rPr lang="en-US" dirty="0" err="1" smtClean="0"/>
              <a:t>autoencoders</a:t>
            </a:r>
            <a:r>
              <a:rPr lang="en-US" dirty="0" smtClean="0"/>
              <a:t> remove redundancy from input data for compression, this </a:t>
            </a:r>
            <a:r>
              <a:rPr lang="en-US" dirty="0" err="1" smtClean="0"/>
              <a:t>autoencoder</a:t>
            </a:r>
            <a:r>
              <a:rPr lang="en-US" dirty="0" smtClean="0"/>
              <a:t> (the “channel </a:t>
            </a:r>
            <a:r>
              <a:rPr lang="en-US" dirty="0" err="1" smtClean="0"/>
              <a:t>autoencoder</a:t>
            </a:r>
            <a:r>
              <a:rPr lang="en-US" dirty="0" smtClean="0"/>
              <a:t>”) often adds redundancy, learning an intermediate representation robust to channel perturbations.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result shows that the </a:t>
            </a:r>
            <a:r>
              <a:rPr lang="en-US" dirty="0" err="1" smtClean="0"/>
              <a:t>autoencoder</a:t>
            </a:r>
            <a:r>
              <a:rPr lang="en-US" dirty="0" smtClean="0"/>
              <a:t> has learned without any prior knowledge an encoder and decoder function that together achieve the same performance as the Hamming (7,4) code with MLD.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autoencoder</a:t>
            </a:r>
            <a:r>
              <a:rPr lang="en-US" dirty="0" smtClean="0"/>
              <a:t> learns encoder and decoder functions without any prior knowledge that achieve the same performance as the Hamming (7,4) code with MLD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 recall that a very important property of the </a:t>
            </a:r>
            <a:r>
              <a:rPr lang="en-US" dirty="0" err="1" smtClean="0"/>
              <a:t>autoencoder</a:t>
            </a:r>
            <a:r>
              <a:rPr lang="en-US" dirty="0" smtClean="0"/>
              <a:t> is also that it can learn to communicate over any channel, even for which no information-theoretically optimal scheme is known.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[1] https://mlc.committees.comsoc.org/tag/autoencoders/</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https://arxiv.org/pdf/1702.00832.pdf</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[3] https://arxiv.org/pdf/2005.06068.pdf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337526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sz="1200" dirty="0"/>
              <a:t>A ideia de construir uma máquina pensante ou uma criatura artificial que imitasse as habilidades humanas é muito antiga, remontando à Grécia antiga.</a:t>
            </a:r>
          </a:p>
          <a:p>
            <a:pPr marL="316188" indent="-316188">
              <a:buFont typeface="Arial" panose="020B0604020202020204" pitchFamily="34" charset="0"/>
              <a:buChar char="•"/>
            </a:pPr>
            <a:r>
              <a:rPr lang="pt-BR" sz="1200" dirty="0"/>
              <a:t>Na mitologia grega, Talos, era um autômato (máquinas que realizam ações que lembram humanos ou animais) criado para proteger a princesa Europa de Creta.</a:t>
            </a:r>
          </a:p>
          <a:p>
            <a:pPr marL="316188" indent="-316188" defTabSz="1686336">
              <a:buFont typeface="Arial" panose="020B0604020202020204" pitchFamily="34" charset="0"/>
              <a:buChar char="•"/>
              <a:defRPr/>
            </a:pPr>
            <a:r>
              <a:rPr lang="pt-BR" sz="1200" dirty="0"/>
              <a:t>A ideia de IA como a conhecemos hoje só foi possível após o surgimento dos computadores modernos, ou seja, após a Segunda Guerra Mundial.</a:t>
            </a:r>
          </a:p>
          <a:p>
            <a:pPr marL="316188" indent="-316188" defTabSz="1686336">
              <a:buFont typeface="Arial" panose="020B0604020202020204" pitchFamily="34" charset="0"/>
              <a:buChar char="•"/>
              <a:defRPr/>
            </a:pPr>
            <a:r>
              <a:rPr lang="en-US" sz="1200" dirty="0"/>
              <a:t>A </a:t>
            </a:r>
            <a:r>
              <a:rPr lang="en-US" sz="1200" dirty="0" err="1"/>
              <a:t>área</a:t>
            </a:r>
            <a:r>
              <a:rPr lang="en-US" sz="1200" dirty="0"/>
              <a:t> de </a:t>
            </a:r>
            <a:r>
              <a:rPr lang="en-US" sz="1200" dirty="0" err="1"/>
              <a:t>pesquisa</a:t>
            </a:r>
            <a:r>
              <a:rPr lang="en-US" sz="1200" dirty="0"/>
              <a:t> </a:t>
            </a:r>
            <a:r>
              <a:rPr lang="en-US" sz="1200" dirty="0" err="1"/>
              <a:t>em</a:t>
            </a:r>
            <a:r>
              <a:rPr lang="en-US" sz="1200" dirty="0"/>
              <a:t> IA </a:t>
            </a:r>
            <a:r>
              <a:rPr lang="en-US" sz="1200" dirty="0" err="1"/>
              <a:t>surgiu</a:t>
            </a:r>
            <a:r>
              <a:rPr lang="en-US" sz="1200" dirty="0"/>
              <a:t> </a:t>
            </a:r>
            <a:r>
              <a:rPr lang="en-US" sz="1200" dirty="0" err="1"/>
              <a:t>em</a:t>
            </a:r>
            <a:r>
              <a:rPr lang="en-US" sz="1200" dirty="0"/>
              <a:t> 1956 </a:t>
            </a:r>
            <a:r>
              <a:rPr lang="en-US" sz="1200" dirty="0" err="1"/>
              <a:t>em</a:t>
            </a:r>
            <a:r>
              <a:rPr lang="en-US" sz="1200" dirty="0"/>
              <a:t> um workshop no Dartmouth College </a:t>
            </a:r>
            <a:r>
              <a:rPr lang="en-US" sz="1200" dirty="0" err="1"/>
              <a:t>nos</a:t>
            </a:r>
            <a:r>
              <a:rPr lang="en-US" sz="1200" dirty="0"/>
              <a:t> EUA </a:t>
            </a:r>
            <a:r>
              <a:rPr lang="en-US" sz="1200" dirty="0" err="1"/>
              <a:t>onde</a:t>
            </a:r>
            <a:r>
              <a:rPr lang="en-US" sz="1200" dirty="0"/>
              <a:t> o </a:t>
            </a:r>
            <a:r>
              <a:rPr lang="en-US" sz="1200" dirty="0" err="1"/>
              <a:t>termo</a:t>
            </a:r>
            <a:r>
              <a:rPr lang="en-US" sz="1200" dirty="0"/>
              <a:t> IA </a:t>
            </a:r>
            <a:r>
              <a:rPr lang="en-US" sz="1200" dirty="0" err="1"/>
              <a:t>foi</a:t>
            </a:r>
            <a:r>
              <a:rPr lang="en-US" sz="1200" dirty="0"/>
              <a:t> </a:t>
            </a:r>
            <a:r>
              <a:rPr lang="pt-BR" sz="1200" dirty="0"/>
              <a:t>cunhado</a:t>
            </a:r>
            <a:r>
              <a:rPr lang="en-US" sz="1200" dirty="0"/>
              <a:t> por John McCarthy.</a:t>
            </a:r>
            <a:endParaRPr lang="pt-BR" sz="1200" dirty="0"/>
          </a:p>
          <a:p>
            <a:pPr marL="316188" indent="-316188">
              <a:buFont typeface="Arial" panose="020B0604020202020204" pitchFamily="34" charset="0"/>
              <a:buChar char="•"/>
            </a:pPr>
            <a:r>
              <a:rPr lang="pt-BR" sz="1200" dirty="0"/>
              <a:t>IA tem como objetivo criar máquinas que </a:t>
            </a:r>
            <a:r>
              <a:rPr lang="pt-BR" sz="1200" i="1" dirty="0"/>
              <a:t>imitem</a:t>
            </a:r>
            <a:r>
              <a:rPr lang="pt-BR" sz="1200" dirty="0"/>
              <a:t> nossa capacidade mental para uma determinada tarefa. Porém, esta </a:t>
            </a:r>
            <a:r>
              <a:rPr lang="pt-BR" sz="1200" i="1" dirty="0"/>
              <a:t>imitação</a:t>
            </a:r>
            <a:r>
              <a:rPr lang="pt-BR" sz="1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1200" dirty="0"/>
          </a:p>
          <a:p>
            <a:pPr marL="316188" indent="-316188">
              <a:buFont typeface="Arial" panose="020B0604020202020204" pitchFamily="34" charset="0"/>
              <a:buChar char="•"/>
            </a:pPr>
            <a:r>
              <a:rPr lang="pt-BR" sz="1200" dirty="0"/>
              <a:t>Embora o GPS fosse capaz de resolver problemas simples, como o problema das </a:t>
            </a:r>
            <a:r>
              <a:rPr lang="pt-BR" sz="1200" dirty="0">
                <a:hlinkClick r:id="rId3" tooltip="Torre de Hanói"/>
              </a:rPr>
              <a:t>torres de Hanói</a:t>
            </a:r>
            <a:r>
              <a:rPr lang="pt-BR" sz="1200" dirty="0"/>
              <a:t> que poderia ser </a:t>
            </a:r>
            <a:r>
              <a:rPr lang="pt-BR" sz="1200" i="1" dirty="0"/>
              <a:t>suficientemente formalizado</a:t>
            </a:r>
            <a:r>
              <a:rPr lang="pt-BR" sz="1200" dirty="0"/>
              <a:t>, ele não poderia resolver todos os problemas do mundo real, porque a busca facilmente se perderia em uma explosão </a:t>
            </a:r>
            <a:r>
              <a:rPr lang="pt-BR" sz="1200" dirty="0">
                <a:hlinkClick r:id="rId4" tooltip="Combinatória"/>
              </a:rPr>
              <a:t>combinatória</a:t>
            </a:r>
            <a:r>
              <a:rPr lang="pt-BR" sz="1200" dirty="0"/>
              <a:t> de estados intermediários. </a:t>
            </a:r>
            <a:r>
              <a:rPr lang="pt-BR" sz="1200" b="1" dirty="0"/>
              <a:t>Problemas que podem ser formalizados</a:t>
            </a:r>
            <a:r>
              <a:rPr lang="pt-BR" sz="1200" dirty="0"/>
              <a:t>.</a:t>
            </a:r>
          </a:p>
          <a:p>
            <a:endParaRPr lang="en-US" sz="1200" b="1" dirty="0"/>
          </a:p>
          <a:p>
            <a:r>
              <a:rPr lang="en-US" sz="1200" b="1" dirty="0"/>
              <a:t>Artificial Intelligence (AI) - </a:t>
            </a:r>
            <a:r>
              <a:rPr lang="en-US" sz="1200" dirty="0"/>
              <a:t>the broad discipline of creating intelligent machines.</a:t>
            </a:r>
          </a:p>
          <a:p>
            <a:r>
              <a:rPr lang="en-US" sz="1200" b="1" dirty="0"/>
              <a:t>Machine Learning (ML) - </a:t>
            </a:r>
            <a:r>
              <a:rPr lang="en-US" sz="1200" dirty="0"/>
              <a:t>refers to systems that can learn from experience.</a:t>
            </a:r>
          </a:p>
          <a:p>
            <a:endParaRPr lang="en-US" sz="1200" dirty="0"/>
          </a:p>
          <a:p>
            <a:r>
              <a:rPr lang="en-US" sz="1200" b="1" dirty="0"/>
              <a:t>Difference</a:t>
            </a:r>
            <a:r>
              <a:rPr lang="en-US" sz="1200" dirty="0"/>
              <a:t>: Artificial Intelligence is the broader concept of machines being able to carry out tasks in a way that we would consider “smart</a:t>
            </a:r>
            <a:r>
              <a:rPr lang="en-US" sz="1200" dirty="0" smtClean="0"/>
              <a:t>”.</a:t>
            </a:r>
            <a:r>
              <a:rPr lang="en-US" sz="1200" baseline="0" dirty="0" smtClean="0"/>
              <a:t> On the other hand,</a:t>
            </a:r>
            <a:r>
              <a:rPr lang="en-US" sz="1200" dirty="0" smtClean="0"/>
              <a:t> Machine Learning is a current application of AI based around the idea that machines should learn for themselves by only having access to data.</a:t>
            </a:r>
            <a:r>
              <a:rPr lang="en-US" sz="1200" baseline="0" dirty="0" smtClean="0"/>
              <a:t> </a:t>
            </a:r>
            <a:r>
              <a:rPr lang="en-US" sz="1200" dirty="0" smtClean="0"/>
              <a:t>In </a:t>
            </a:r>
            <a:r>
              <a:rPr lang="en-US" sz="1200" b="1" i="1" dirty="0"/>
              <a:t>Machine learning</a:t>
            </a:r>
            <a:r>
              <a:rPr lang="en-US" sz="1200" dirty="0"/>
              <a:t>, algorithms acquire the knowledge or skill through experience. Machine learning relies on big data sets </a:t>
            </a:r>
            <a:r>
              <a:rPr lang="en-US" sz="1200" dirty="0" smtClean="0"/>
              <a:t>to </a:t>
            </a:r>
            <a:r>
              <a:rPr lang="en-US" sz="1200" dirty="0"/>
              <a:t>find common patterns.</a:t>
            </a:r>
          </a:p>
          <a:p>
            <a:endParaRPr lang="en-US" sz="1200" dirty="0"/>
          </a:p>
          <a:p>
            <a:r>
              <a:rPr lang="en-US" sz="1200" dirty="0"/>
              <a:t>In summary, machine learning uses the experience to </a:t>
            </a:r>
            <a:r>
              <a:rPr lang="en-US" sz="1200" dirty="0" smtClean="0"/>
              <a:t>learn a pattern</a:t>
            </a:r>
            <a:r>
              <a:rPr lang="en-US" sz="1200" baseline="0" dirty="0" smtClean="0"/>
              <a:t> (induced learning)</a:t>
            </a:r>
            <a:r>
              <a:rPr lang="en-US" sz="1200" dirty="0" smtClean="0"/>
              <a:t>. </a:t>
            </a:r>
            <a:r>
              <a:rPr lang="en-US" sz="1200" dirty="0"/>
              <a:t>AI uses the experience to acquire knowledge/skill and also how to apply that knowledge for new environments.</a:t>
            </a:r>
          </a:p>
          <a:p>
            <a:endParaRPr lang="pt-BR" sz="1200" dirty="0"/>
          </a:p>
          <a:p>
            <a:pPr rtl="0"/>
            <a:r>
              <a:rPr lang="en-US" sz="1200" dirty="0"/>
              <a:t>First of all, </a:t>
            </a:r>
            <a:r>
              <a:rPr lang="en-US" sz="1200" b="1" dirty="0"/>
              <a:t>leave the terms </a:t>
            </a:r>
            <a:r>
              <a:rPr lang="en-US" sz="1200" b="1" dirty="0">
                <a:solidFill>
                  <a:schemeClr val="tx1"/>
                </a:solidFill>
              </a:rPr>
              <a:t>artificial </a:t>
            </a:r>
            <a:r>
              <a:rPr lang="en-US" sz="1200" b="1" dirty="0"/>
              <a:t>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a:t>
            </a:r>
            <a:r>
              <a:rPr lang="en-US" sz="1200" dirty="0" smtClean="0"/>
              <a:t>kind of problems</a:t>
            </a:r>
            <a:r>
              <a:rPr lang="en-US" sz="1200" dirty="0"/>
              <a:t> </a:t>
            </a:r>
            <a:r>
              <a:rPr lang="en-US" sz="1200" dirty="0" smtClean="0"/>
              <a:t>(learned the pattern) </a:t>
            </a:r>
            <a:r>
              <a:rPr lang="en-US" sz="1200" i="1" dirty="0" smtClean="0"/>
              <a:t>or</a:t>
            </a:r>
            <a:endParaRPr lang="en-US" sz="1200" i="1" dirty="0"/>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(umbrella term)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smtClean="0"/>
          </a:p>
          <a:p>
            <a:r>
              <a:rPr lang="pt-BR" sz="1200" dirty="0" err="1" smtClean="0"/>
              <a:t>Codebreaker</a:t>
            </a:r>
            <a:r>
              <a:rPr lang="pt-BR" sz="1200" dirty="0" smtClean="0"/>
              <a:t>: alguém que decodifica mensagens </a:t>
            </a:r>
            <a:r>
              <a:rPr lang="pt-BR" sz="1200" dirty="0" err="1" smtClean="0"/>
              <a:t>encriptadas</a:t>
            </a:r>
            <a:r>
              <a:rPr lang="pt-BR" sz="1200" dirty="0" smtClean="0"/>
              <a:t> sem a chave de criptografia.</a:t>
            </a: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38169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2021997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75414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4028312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dirty="0" smtClean="0"/>
              <a:t>O trabalho de George Boole é </a:t>
            </a:r>
            <a:r>
              <a:rPr lang="pt-BR" sz="1200" b="0" i="0" kern="1200" dirty="0" smtClean="0">
                <a:solidFill>
                  <a:schemeClr val="tx1"/>
                </a:solidFill>
                <a:effectLst/>
                <a:latin typeface="+mn-lt"/>
                <a:ea typeface="+mn-ea"/>
                <a:cs typeface="+mn-cs"/>
              </a:rPr>
              <a:t>fundamental para a construção e programação dos computadores eletrônicos iniciada cerca de 100 anos mais tarde. Na Álgebra de Boole existem apenas três operadores E, OU e NÃO (AND, OR, NOT). Estas três funções são as únicas operações necessárias para efetuar comparações ou as quatro operações aritméticas base. Atualmente todos os computadores usam a Álgebra de Boole materializada em microchips que contêm milhares de interruptores miniaturizados combinados em portas (gates) lógicos que produzem os resultados das operações utilizando uma linguagem binária.</a:t>
            </a:r>
            <a:endParaRPr lang="pt-BR" sz="1200" b="1" dirty="0" smtClean="0"/>
          </a:p>
          <a:p>
            <a:endParaRPr lang="pt-BR" sz="1200" b="1" dirty="0" smtClean="0"/>
          </a:p>
          <a:p>
            <a:r>
              <a:rPr lang="pt-BR" sz="1200" b="1" dirty="0" smtClean="0"/>
              <a:t>Colossus</a:t>
            </a:r>
            <a:r>
              <a:rPr lang="pt-BR" sz="1200" dirty="0" smtClean="0"/>
              <a:t> foi um conjunto de computadores desenvolvidos por codebreakers britânicos nos anos de 1943 a 1945 para ajudar na análise de mensagens</a:t>
            </a:r>
            <a:r>
              <a:rPr lang="pt-BR" sz="1200" baseline="0" dirty="0" smtClean="0"/>
              <a:t> criptografadas.</a:t>
            </a:r>
          </a:p>
          <a:p>
            <a:r>
              <a:rPr lang="pt-BR" sz="1200" baseline="0" dirty="0" smtClean="0"/>
              <a:t>Assia ao filme: The Imitation Game</a:t>
            </a:r>
          </a:p>
          <a:p>
            <a:endParaRPr lang="pt-BR" sz="1200" baseline="0" dirty="0" smtClean="0"/>
          </a:p>
          <a:p>
            <a:r>
              <a:rPr lang="pt-BR" sz="1200"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sz="1200" dirty="0" smtClean="0"/>
          </a:p>
          <a:p>
            <a:r>
              <a:rPr lang="pt-BR" sz="1200" dirty="0" smtClean="0"/>
              <a:t>“Pela primeira vez no mundo, computador engana pessoas e passa no teste de Turing”, </a:t>
            </a:r>
            <a:r>
              <a:rPr lang="pt-BR" sz="1200" dirty="0" smtClean="0">
                <a:hlinkClick r:id="rId3"/>
              </a:rPr>
              <a:t>https://canaltech.com.br/ciencia/Pela-primeira-vez-na-mundo-computador-engana-pessoas-e-passa-no-teste-de-Turing/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3512347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132897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301249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dirty="0" smtClean="0"/>
              <a:t>Inteligência</a:t>
            </a:r>
            <a:r>
              <a:rPr lang="pt-BR" sz="1200" dirty="0" smtClean="0"/>
              <a:t>: </a:t>
            </a:r>
            <a:r>
              <a:rPr lang="pt-BR" sz="1200" dirty="0" smtClean="0">
                <a:cs typeface="Calibri"/>
              </a:rPr>
              <a:t>é um conjunto que forma todas as </a:t>
            </a:r>
            <a:r>
              <a:rPr lang="pt-BR" sz="1200" b="1" i="1" dirty="0" smtClean="0">
                <a:cs typeface="Calibri"/>
              </a:rPr>
              <a:t>características intelectuais</a:t>
            </a:r>
            <a:r>
              <a:rPr lang="pt-BR" sz="1200" dirty="0" smtClean="0">
                <a:cs typeface="Calibri"/>
              </a:rPr>
              <a:t> de um indivíduo, ou seja, a </a:t>
            </a:r>
            <a:r>
              <a:rPr lang="pt-BR" sz="1200"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sz="1200" b="1" dirty="0" smtClean="0"/>
              <a:t>Conhecer</a:t>
            </a:r>
            <a:r>
              <a:rPr lang="nl-BE" sz="1200" dirty="0" smtClean="0"/>
              <a:t>: </a:t>
            </a:r>
            <a:r>
              <a:rPr lang="pt-BR" sz="1200" dirty="0" smtClean="0"/>
              <a:t>perceber e incorporar à memória (algo); ficar sabendo.</a:t>
            </a:r>
            <a:endParaRPr lang="nl-BE" sz="1200" dirty="0" smtClean="0"/>
          </a:p>
          <a:p>
            <a:pPr marL="316188" indent="-316188" defTabSz="1686336">
              <a:buFont typeface="Arial" panose="020B0604020202020204" pitchFamily="34" charset="0"/>
              <a:buChar char="•"/>
              <a:defRPr/>
            </a:pPr>
            <a:r>
              <a:rPr lang="pt-BR" sz="1200" dirty="0" smtClean="0"/>
              <a:t>Etimologicamente, a palavra </a:t>
            </a:r>
            <a:r>
              <a:rPr lang="pt-BR" sz="1200" b="1" i="1" dirty="0" smtClean="0"/>
              <a:t>inteligência</a:t>
            </a:r>
            <a:r>
              <a:rPr lang="pt-BR" sz="1200" dirty="0" smtClean="0"/>
              <a:t> se originou a partir do latim </a:t>
            </a:r>
            <a:r>
              <a:rPr lang="pt-BR" sz="1200" i="1" dirty="0" smtClean="0"/>
              <a:t>intelligentia</a:t>
            </a:r>
            <a:r>
              <a:rPr lang="pt-BR" sz="1200" dirty="0" smtClean="0"/>
              <a:t>, oriundo de </a:t>
            </a:r>
            <a:r>
              <a:rPr lang="pt-BR" sz="1200" i="1" dirty="0" smtClean="0"/>
              <a:t>intelligere</a:t>
            </a:r>
            <a:r>
              <a:rPr lang="pt-BR" sz="1200" dirty="0" smtClean="0"/>
              <a:t>, em que o prefixo </a:t>
            </a:r>
            <a:r>
              <a:rPr lang="pt-BR" sz="1200" i="1" dirty="0" smtClean="0"/>
              <a:t>inter </a:t>
            </a:r>
            <a:r>
              <a:rPr lang="pt-BR" sz="1200" dirty="0" smtClean="0"/>
              <a:t>significa "entre", e </a:t>
            </a:r>
            <a:r>
              <a:rPr lang="pt-BR" sz="1200" i="1" dirty="0" smtClean="0"/>
              <a:t>legere </a:t>
            </a:r>
            <a:r>
              <a:rPr lang="pt-BR" sz="1200" dirty="0" smtClean="0"/>
              <a:t>quer dizer "escolha". Assim sendo, o significado original deste termo faz referência a </a:t>
            </a:r>
            <a:r>
              <a:rPr lang="pt-BR" sz="1200" b="1" dirty="0" smtClean="0"/>
              <a:t>capacidade de escolha </a:t>
            </a:r>
            <a:r>
              <a:rPr lang="pt-BR" sz="1200" dirty="0" smtClean="0"/>
              <a:t>de um indivíduo entre as várias possibilidades ou opções que lhe são apresentadas.</a:t>
            </a:r>
            <a:endParaRPr lang="pt-BR" sz="1200" dirty="0" smtClean="0">
              <a:cs typeface="Calibri" panose="020F0502020204030204"/>
            </a:endParaRP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56274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Objetivo</a:t>
            </a:r>
            <a:r>
              <a:rPr lang="pt-BR" sz="1200" dirty="0"/>
              <a:t>: Criar máquinas que </a:t>
            </a:r>
            <a:r>
              <a:rPr lang="pt-BR" sz="1200" i="1" dirty="0"/>
              <a:t>imitem</a:t>
            </a:r>
            <a:r>
              <a:rPr lang="pt-BR" sz="1200" dirty="0"/>
              <a:t> nossa capacidade </a:t>
            </a:r>
            <a:r>
              <a:rPr lang="pt-BR" sz="1200" dirty="0" smtClean="0"/>
              <a:t>mental.</a:t>
            </a:r>
            <a:r>
              <a:rPr lang="pt-BR" sz="1200" dirty="0"/>
              <a:t>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IA fraca concentra-se na realização de uma tarefa específica, como responder a perguntas com base na entrada do usuário ou jogar xadrez. Carros autônomos e assistentes virtuais, como Siri, são exemplos de IA fraca.</a:t>
            </a:r>
            <a:r>
              <a:rPr lang="pt-BR" sz="1200" baseline="0" dirty="0" smtClean="0"/>
              <a:t> </a:t>
            </a:r>
            <a:r>
              <a:rPr lang="pt-BR" sz="1200" dirty="0" smtClean="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287954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smtClean="0"/>
              <a:t>AI is a broader concept to create intelligent machines that can simulate human thinking capability and behavior, whereas, machine learning is an application or subset of AI that allows machines to learn from data without being programmed explicitly.</a:t>
            </a:r>
            <a:endParaRPr lang="pt-BR" sz="1200" b="1" dirty="0" smtClean="0">
              <a:cs typeface="Calibri"/>
            </a:endParaRPr>
          </a:p>
          <a:p>
            <a:pPr marL="0" indent="0">
              <a:buFont typeface="Arial" panose="020B0604020202020204" pitchFamily="34" charset="0"/>
              <a:buNone/>
            </a:pPr>
            <a:endParaRPr lang="pt-BR" sz="1200" b="1" dirty="0" smtClean="0">
              <a:cs typeface="Calibri"/>
            </a:endParaRPr>
          </a:p>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Planejamento</a:t>
            </a:r>
            <a:r>
              <a:rPr lang="pt-BR" sz="1200" b="0" baseline="0" dirty="0" smtClean="0">
                <a:cs typeface="Calibri"/>
              </a:rPr>
              <a:t>: </a:t>
            </a:r>
            <a:r>
              <a:rPr lang="pt-BR" dirty="0" smtClean="0"/>
              <a:t>tem como objetivo encontrar um plano que permita uma</a:t>
            </a:r>
            <a:r>
              <a:rPr lang="pt-BR" baseline="0" dirty="0" smtClean="0"/>
              <a:t> máquina </a:t>
            </a:r>
            <a:r>
              <a:rPr lang="pt-BR" dirty="0" smtClean="0"/>
              <a:t>executar uma tarefa, a partir de uma situação inicial.</a:t>
            </a:r>
            <a:endParaRPr lang="pt-BR" sz="1200" b="0" baseline="0" dirty="0" smtClean="0">
              <a:cs typeface="Calibri"/>
            </a:endParaRP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imagens/vídeos. Exemplos: reconhecimento de faces, controle de qualidade em indústrias,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p>
          <a:p>
            <a:pPr marL="0" indent="0">
              <a:buFont typeface="Arial" panose="020B0604020202020204" pitchFamily="34" charset="0"/>
              <a:buNone/>
            </a:pPr>
            <a:r>
              <a:rPr lang="pt-PT" sz="1200" b="1" i="0" dirty="0" smtClean="0"/>
              <a:t>Inteligência artificial geral</a:t>
            </a:r>
            <a:r>
              <a:rPr lang="pt-PT" sz="1200" i="1" dirty="0" smtClean="0"/>
              <a:t>: </a:t>
            </a:r>
            <a:r>
              <a:rPr lang="pt-BR" sz="1200" b="0" i="0" kern="1200" dirty="0" smtClean="0">
                <a:solidFill>
                  <a:schemeClr val="tx1"/>
                </a:solidFill>
                <a:effectLst/>
                <a:latin typeface="+mn-lt"/>
                <a:ea typeface="+mn-ea"/>
                <a:cs typeface="+mn-cs"/>
              </a:rPr>
              <a:t>máquinas que possuem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consciência e sentimentos, capazes de oferecer soluções para qualquer tipo de problema.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smtClean="0"/>
          </a:p>
          <a:p>
            <a:endParaRPr lang="pt-BR" sz="1200" dirty="0" smtClean="0"/>
          </a:p>
          <a:p>
            <a:r>
              <a:rPr lang="en-US" sz="1200" dirty="0" smtClean="0"/>
              <a:t>KR&amp;R: Knowledge representation and reasoning</a:t>
            </a:r>
          </a:p>
          <a:p>
            <a:endParaRPr lang="en-US" sz="1200" dirty="0" smtClean="0"/>
          </a:p>
          <a:p>
            <a:pPr rtl="0"/>
            <a:r>
              <a:rPr lang="en-US" sz="1200" dirty="0" smtClean="0"/>
              <a:t>First of all, </a:t>
            </a:r>
            <a:r>
              <a:rPr lang="en-US" sz="1200" b="1" dirty="0" smtClean="0"/>
              <a:t>leave the terms artificial and machine aside</a:t>
            </a:r>
            <a:r>
              <a:rPr lang="en-US" sz="1200" dirty="0" smtClean="0"/>
              <a:t>. We will try to understand the words intelligence and learning one-by-one. Think of how one can solve a given (mathematical and not real life) problem. There are two possibilities - </a:t>
            </a:r>
            <a:r>
              <a:rPr lang="en-US" sz="1200" i="1" dirty="0" smtClean="0"/>
              <a:t>either</a:t>
            </a:r>
          </a:p>
          <a:p>
            <a:pPr rtl="0"/>
            <a:endParaRPr lang="en-US" sz="1200" dirty="0" smtClean="0"/>
          </a:p>
          <a:p>
            <a:r>
              <a:rPr lang="en-US" sz="1200" dirty="0" smtClean="0"/>
              <a:t>Method 1: he/she/it has solved such a problem before and has </a:t>
            </a:r>
            <a:r>
              <a:rPr lang="en-US" sz="1200" b="1" i="1" dirty="0" smtClean="0"/>
              <a:t>learned</a:t>
            </a:r>
            <a:r>
              <a:rPr lang="en-US" sz="1200" dirty="0" smtClean="0"/>
              <a:t> how to solve such problems </a:t>
            </a:r>
            <a:r>
              <a:rPr lang="en-US" sz="1200" i="1" dirty="0" smtClean="0"/>
              <a:t>or</a:t>
            </a:r>
          </a:p>
          <a:p>
            <a:endParaRPr lang="en-US" sz="1200" dirty="0" smtClean="0"/>
          </a:p>
          <a:p>
            <a:r>
              <a:rPr lang="en-US" sz="1200" dirty="0" smtClean="0"/>
              <a:t>Method 2: (it is first time he/she/it faced this type of problem and)</a:t>
            </a:r>
            <a:r>
              <a:rPr lang="en-US" sz="1200" i="1" dirty="0" smtClean="0"/>
              <a:t> </a:t>
            </a:r>
            <a:r>
              <a:rPr lang="en-US" sz="1200" dirty="0" smtClean="0"/>
              <a:t>he/she/it is </a:t>
            </a:r>
            <a:r>
              <a:rPr lang="en-US" sz="1200" b="1" i="1" dirty="0" smtClean="0"/>
              <a:t>actually intelligent</a:t>
            </a:r>
            <a:r>
              <a:rPr lang="en-US" sz="1200" dirty="0" smtClean="0"/>
              <a:t> to think of possibilities of how to solve the problem based on what he/she/it </a:t>
            </a:r>
            <a:r>
              <a:rPr lang="en-US" sz="1200" b="1" i="1" dirty="0" smtClean="0"/>
              <a:t>knows</a:t>
            </a:r>
            <a:r>
              <a:rPr lang="en-US" sz="1200" dirty="0" smtClean="0"/>
              <a:t>, right?</a:t>
            </a:r>
          </a:p>
          <a:p>
            <a:pPr rtl="0"/>
            <a:endParaRPr lang="en-US" sz="1200" dirty="0" smtClean="0"/>
          </a:p>
          <a:p>
            <a:pPr rtl="0"/>
            <a:r>
              <a:rPr lang="en-US" sz="1200" dirty="0" smtClean="0"/>
              <a:t>The former is called </a:t>
            </a:r>
            <a:r>
              <a:rPr lang="en-US" sz="1200" b="1" dirty="0" smtClean="0"/>
              <a:t>learning </a:t>
            </a:r>
            <a:r>
              <a:rPr lang="en-US" sz="1200" dirty="0" smtClean="0"/>
              <a:t>and the latter is called </a:t>
            </a:r>
            <a:r>
              <a:rPr lang="en-US" sz="1200" b="1" dirty="0" smtClean="0"/>
              <a:t>knowledge</a:t>
            </a:r>
            <a:r>
              <a:rPr lang="en-US" sz="1200" dirty="0" smtClean="0"/>
              <a:t> (along with intelligence). So, in short, to solve a problem, one needs either of these two. Hence, </a:t>
            </a:r>
            <a:r>
              <a:rPr lang="en-US" sz="1200" b="1" dirty="0" smtClean="0"/>
              <a:t>learning is a part of intelligence</a:t>
            </a:r>
            <a:r>
              <a:rPr lang="en-US" sz="1200" dirty="0" smtClean="0"/>
              <a:t>. </a:t>
            </a:r>
          </a:p>
          <a:p>
            <a:endParaRPr lang="pt-BR" sz="120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273251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06/05/2021</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06/05/2021</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06/05/2021</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06/05/2021</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06/05/2021</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06/05/2021</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06/05/2021</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06/05/2021</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06/05/2021</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06/05/2021</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06/05/2021</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06/05/2021</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hyperlink" Target="https://www.youtube.com/watch?v=C_RAimMMslw"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4.png"/><Relationship Id="rId7" Type="http://schemas.openxmlformats.org/officeDocument/2006/relationships/image" Target="../media/image69.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colab.research.google.com/drive/1gBilrFTn6crCBr4OPmPfS7AaDgdZL1Wf?usp=sharing" TargetMode="External"/><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99.png"/><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3999" y="1083279"/>
            <a:ext cx="9144000" cy="1814905"/>
          </a:xfrm>
        </p:spPr>
        <p:txBody>
          <a:bodyPr>
            <a:normAutofit/>
          </a:bodyPr>
          <a:lstStyle/>
          <a:p>
            <a:r>
              <a:rPr lang="pt-BR" dirty="0" smtClean="0"/>
              <a:t>Introdução à Inteligência </a:t>
            </a:r>
            <a:r>
              <a:rPr lang="pt-BR" dirty="0"/>
              <a:t>Artificial e Machine </a:t>
            </a:r>
            <a:r>
              <a:rPr lang="pt-BR" dirty="0" smtClean="0"/>
              <a:t>Learning</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Artificial</a:t>
            </a:r>
          </a:p>
        </p:txBody>
      </p:sp>
      <p:sp>
        <p:nvSpPr>
          <p:cNvPr id="3" name="Content Placeholder 2"/>
          <p:cNvSpPr>
            <a:spLocks noGrp="1"/>
          </p:cNvSpPr>
          <p:nvPr>
            <p:ph idx="1"/>
          </p:nvPr>
        </p:nvSpPr>
        <p:spPr>
          <a:xfrm>
            <a:off x="838200" y="1825624"/>
            <a:ext cx="7598768" cy="4860925"/>
          </a:xfrm>
        </p:spPr>
        <p:txBody>
          <a:bodyPr/>
          <a:lstStyle/>
          <a:p>
            <a:pPr algn="just"/>
            <a:r>
              <a:rPr lang="pt-BR" sz="2400" dirty="0"/>
              <a:t>IA é uma área muito ampla que </a:t>
            </a:r>
            <a:r>
              <a:rPr lang="pt-BR" sz="2400" b="1" i="1" dirty="0"/>
              <a:t>engloba</a:t>
            </a:r>
            <a:r>
              <a:rPr lang="pt-BR" sz="2400" dirty="0"/>
              <a:t> várias aplicações (ou sub-áreas ou objetivos) tais como </a:t>
            </a:r>
          </a:p>
          <a:p>
            <a:pPr marL="971550" lvl="1" indent="-514350" algn="just">
              <a:buFont typeface="+mj-lt"/>
              <a:buAutoNum type="romanLcPeriod"/>
            </a:pPr>
            <a:r>
              <a:rPr lang="pt-BR" sz="2000" i="1" dirty="0"/>
              <a:t>processamento de linguagem natural</a:t>
            </a:r>
            <a:r>
              <a:rPr lang="pt-BR" sz="2000" dirty="0"/>
              <a:t>,</a:t>
            </a:r>
          </a:p>
          <a:p>
            <a:pPr marL="971550" lvl="1" indent="-514350" algn="just">
              <a:buFont typeface="+mj-lt"/>
              <a:buAutoNum type="romanLcPeriod"/>
            </a:pPr>
            <a:r>
              <a:rPr lang="pt-BR" sz="2000" i="1" dirty="0"/>
              <a:t>representação do conhecimento</a:t>
            </a:r>
            <a:r>
              <a:rPr lang="pt-BR" sz="2000" dirty="0"/>
              <a:t>,</a:t>
            </a:r>
          </a:p>
          <a:p>
            <a:pPr marL="971550" lvl="1" indent="-514350" algn="just">
              <a:buFont typeface="+mj-lt"/>
              <a:buAutoNum type="romanLcPeriod"/>
            </a:pPr>
            <a:r>
              <a:rPr lang="pt-BR" sz="2000" i="1" dirty="0"/>
              <a:t>raciocínio automatizado,</a:t>
            </a:r>
            <a:endParaRPr lang="pt-BR" sz="2000" dirty="0"/>
          </a:p>
          <a:p>
            <a:pPr marL="971550" lvl="1" indent="-514350" algn="just">
              <a:buFont typeface="+mj-lt"/>
              <a:buAutoNum type="romanLcPeriod"/>
            </a:pPr>
            <a:r>
              <a:rPr lang="pt-BR" sz="2000" dirty="0"/>
              <a:t>planejamento,</a:t>
            </a:r>
          </a:p>
          <a:p>
            <a:pPr marL="971550" lvl="1" indent="-514350" algn="just">
              <a:buFont typeface="+mj-lt"/>
              <a:buAutoNum type="romanLcPeriod"/>
            </a:pPr>
            <a:r>
              <a:rPr lang="pt-BR" sz="2000" i="1" dirty="0"/>
              <a:t>visão computacional</a:t>
            </a:r>
            <a:r>
              <a:rPr lang="pt-BR" sz="2000" dirty="0"/>
              <a:t>,</a:t>
            </a:r>
          </a:p>
          <a:p>
            <a:pPr marL="971550" lvl="1" indent="-514350" algn="just">
              <a:buFont typeface="+mj-lt"/>
              <a:buAutoNum type="romanLcPeriod"/>
            </a:pPr>
            <a:r>
              <a:rPr lang="pt-BR" sz="2000" i="1" dirty="0"/>
              <a:t>robótica</a:t>
            </a:r>
            <a:r>
              <a:rPr lang="pt-BR" sz="2000" dirty="0"/>
              <a:t>, </a:t>
            </a:r>
          </a:p>
          <a:p>
            <a:pPr marL="971550" lvl="1" indent="-514350" algn="just">
              <a:buFont typeface="+mj-lt"/>
              <a:buAutoNum type="romanLcPeriod"/>
            </a:pPr>
            <a:r>
              <a:rPr lang="pt-BR" sz="2000" i="1" dirty="0"/>
              <a:t>aprendizado de máquina,</a:t>
            </a:r>
            <a:r>
              <a:rPr lang="pt-BR" sz="2000" dirty="0"/>
              <a:t> que por sua vez engloba redes neurais artificiais, deep learning, etc. e</a:t>
            </a:r>
          </a:p>
          <a:p>
            <a:pPr marL="971550" lvl="1" indent="-514350" algn="just">
              <a:buFont typeface="+mj-lt"/>
              <a:buAutoNum type="romanLcPeriod"/>
            </a:pPr>
            <a:r>
              <a:rPr lang="pt-PT" sz="2000" i="1" dirty="0"/>
              <a:t>inteligência artificial geral.</a:t>
            </a:r>
            <a:endParaRPr lang="pt-BR" sz="2000" dirty="0"/>
          </a:p>
        </p:txBody>
      </p:sp>
      <p:grpSp>
        <p:nvGrpSpPr>
          <p:cNvPr id="4" name="Group 3"/>
          <p:cNvGrpSpPr/>
          <p:nvPr/>
        </p:nvGrpSpPr>
        <p:grpSpPr>
          <a:xfrm>
            <a:off x="8439150" y="213494"/>
            <a:ext cx="3610532" cy="2872605"/>
            <a:chOff x="9278726" y="984249"/>
            <a:chExt cx="2743649" cy="2249488"/>
          </a:xfrm>
        </p:grpSpPr>
        <p:grpSp>
          <p:nvGrpSpPr>
            <p:cNvPr id="5" name="Agrupar 4">
              <a:extLst>
                <a:ext uri="{FF2B5EF4-FFF2-40B4-BE49-F238E27FC236}">
                  <a16:creationId xmlns:a16="http://schemas.microsoft.com/office/drawing/2014/main" xmlns="" id="{7463A6D3-5626-4043-85E5-66DFB2E72B8A}"/>
                </a:ext>
              </a:extLst>
            </p:cNvPr>
            <p:cNvGrpSpPr/>
            <p:nvPr/>
          </p:nvGrpSpPr>
          <p:grpSpPr>
            <a:xfrm>
              <a:off x="9400740" y="984249"/>
              <a:ext cx="2621635" cy="2249488"/>
              <a:chOff x="9273707" y="365125"/>
              <a:chExt cx="2918293" cy="2351181"/>
            </a:xfrm>
          </p:grpSpPr>
          <p:pic>
            <p:nvPicPr>
              <p:cNvPr id="11"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3">
                <a:extLst>
                  <a:ext uri="{FF2B5EF4-FFF2-40B4-BE49-F238E27FC236}">
                    <a16:creationId xmlns:a16="http://schemas.microsoft.com/office/drawing/2014/main" xmlns=""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6" name="TextBox 5"/>
            <p:cNvSpPr txBox="1"/>
            <p:nvPr/>
          </p:nvSpPr>
          <p:spPr>
            <a:xfrm>
              <a:off x="11230128" y="2055309"/>
              <a:ext cx="668574" cy="410235"/>
            </a:xfrm>
            <a:prstGeom prst="rect">
              <a:avLst/>
            </a:prstGeom>
            <a:noFill/>
          </p:spPr>
          <p:txBody>
            <a:bodyPr wrap="square" rtlCol="0">
              <a:spAutoFit/>
            </a:bodyPr>
            <a:lstStyle/>
            <a:p>
              <a:pPr algn="ctr"/>
              <a:r>
                <a:rPr lang="pt-BR" dirty="0" smtClean="0"/>
                <a:t>ML</a:t>
              </a:r>
              <a:endParaRPr lang="pt-BR" dirty="0"/>
            </a:p>
          </p:txBody>
        </p:sp>
        <p:sp>
          <p:nvSpPr>
            <p:cNvPr id="7" name="TextBox 6"/>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8" name="TextBox 7"/>
            <p:cNvSpPr txBox="1"/>
            <p:nvPr/>
          </p:nvSpPr>
          <p:spPr>
            <a:xfrm>
              <a:off x="9278726" y="2459661"/>
              <a:ext cx="1303556" cy="410235"/>
            </a:xfrm>
            <a:prstGeom prst="rect">
              <a:avLst/>
            </a:prstGeom>
            <a:noFill/>
          </p:spPr>
          <p:txBody>
            <a:bodyPr wrap="square" rtlCol="0">
              <a:spAutoFit/>
            </a:bodyPr>
            <a:lstStyle/>
            <a:p>
              <a:pPr algn="ctr"/>
              <a:r>
                <a:rPr lang="pt-BR" dirty="0" smtClean="0"/>
                <a:t>robótica</a:t>
              </a:r>
              <a:endParaRPr lang="pt-BR" dirty="0"/>
            </a:p>
          </p:txBody>
        </p:sp>
        <p:sp>
          <p:nvSpPr>
            <p:cNvPr id="9" name="TextBox 8"/>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0" name="TextBox 9"/>
            <p:cNvSpPr txBox="1"/>
            <p:nvPr/>
          </p:nvSpPr>
          <p:spPr>
            <a:xfrm>
              <a:off x="10995779" y="2685230"/>
              <a:ext cx="826733" cy="369332"/>
            </a:xfrm>
            <a:prstGeom prst="rect">
              <a:avLst/>
            </a:prstGeom>
            <a:noFill/>
          </p:spPr>
          <p:txBody>
            <a:bodyPr wrap="square" rtlCol="0">
              <a:spAutoFit/>
            </a:bodyPr>
            <a:lstStyle/>
            <a:p>
              <a:pPr algn="ctr"/>
              <a:r>
                <a:rPr lang="pt-BR" dirty="0" smtClean="0"/>
                <a:t>KR&amp;R</a:t>
              </a:r>
              <a:endParaRPr lang="pt-BR" dirty="0"/>
            </a:p>
          </p:txBody>
        </p:sp>
      </p:gr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8604" y="3519650"/>
            <a:ext cx="3331078" cy="3166899"/>
          </a:xfrm>
          <a:prstGeom prst="rect">
            <a:avLst/>
          </a:prstGeom>
        </p:spPr>
      </p:pic>
    </p:spTree>
    <p:extLst>
      <p:ext uri="{BB962C8B-B14F-4D97-AF65-F5344CB8AC3E}">
        <p14:creationId xmlns:p14="http://schemas.microsoft.com/office/powerpoint/2010/main" val="165895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a16="http://schemas.microsoft.com/office/drawing/2014/main" xmlns="" id="{AE5A5501-ABF4-4534-B552-5A90A1ACE78C}"/>
              </a:ext>
            </a:extLst>
          </p:cNvPr>
          <p:cNvSpPr>
            <a:spLocks noGrp="1"/>
          </p:cNvSpPr>
          <p:nvPr>
            <p:ph idx="1"/>
          </p:nvPr>
        </p:nvSpPr>
        <p:spPr>
          <a:xfrm>
            <a:off x="838199" y="1743736"/>
            <a:ext cx="8857891" cy="5032375"/>
          </a:xfrm>
        </p:spPr>
        <p:txBody>
          <a:bodyPr>
            <a:normAutofit fontScale="775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a:t>
            </a:r>
            <a:r>
              <a:rPr lang="pt-BR" dirty="0" smtClean="0"/>
              <a:t>pneumonia</a:t>
            </a:r>
            <a:r>
              <a:rPr lang="pt-BR" dirty="0"/>
              <a:t>, </a:t>
            </a:r>
            <a:r>
              <a:rPr lang="pt-BR" dirty="0" smtClean="0"/>
              <a:t>COVID-19, etc</a:t>
            </a:r>
            <a:r>
              <a:rPr lang="pt-BR" dirty="0"/>
              <a:t>.), chatbots que auxiliam no agendamento de </a:t>
            </a:r>
            <a:r>
              <a:rPr lang="pt-BR" dirty="0" smtClean="0"/>
              <a:t>consultas e respondem perguntas </a:t>
            </a:r>
            <a:r>
              <a:rPr lang="pt-BR" dirty="0"/>
              <a:t>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6839" y="4851400"/>
            <a:ext cx="2785161" cy="15666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6030" y="2651760"/>
            <a:ext cx="2695969" cy="131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1510" y="8444"/>
            <a:ext cx="2960490" cy="181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285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0EFAD73-FDA5-4D00-9B51-FD636890AD79}"/>
              </a:ext>
            </a:extLst>
          </p:cNvPr>
          <p:cNvSpPr>
            <a:spLocks noGrp="1"/>
          </p:cNvSpPr>
          <p:nvPr>
            <p:ph type="title"/>
          </p:nvPr>
        </p:nvSpPr>
        <p:spPr>
          <a:xfrm>
            <a:off x="838200" y="187701"/>
            <a:ext cx="10830636" cy="794935"/>
          </a:xfrm>
        </p:spPr>
        <p:txBody>
          <a:bodyPr/>
          <a:lstStyle/>
          <a:p>
            <a:r>
              <a:rPr lang="pt-BR" dirty="0" smtClean="0"/>
              <a:t>Algumas Aplicações </a:t>
            </a:r>
            <a:r>
              <a:rPr lang="pt-BR" dirty="0"/>
              <a:t>em </a:t>
            </a:r>
            <a:r>
              <a:rPr lang="pt-BR" dirty="0" smtClean="0"/>
              <a:t>Comunicações Digitais</a:t>
            </a:r>
            <a:endParaRPr lang="pt-BR" dirty="0"/>
          </a:p>
        </p:txBody>
      </p:sp>
      <p:sp>
        <p:nvSpPr>
          <p:cNvPr id="3" name="Espaço Reservado para Conteúdo 2">
            <a:extLst>
              <a:ext uri="{FF2B5EF4-FFF2-40B4-BE49-F238E27FC236}">
                <a16:creationId xmlns:a16="http://schemas.microsoft.com/office/drawing/2014/main" xmlns="" id="{2A0C7FAE-4DBB-4D2E-A115-01DF7CE8100E}"/>
              </a:ext>
            </a:extLst>
          </p:cNvPr>
          <p:cNvSpPr>
            <a:spLocks noGrp="1"/>
          </p:cNvSpPr>
          <p:nvPr>
            <p:ph idx="1"/>
          </p:nvPr>
        </p:nvSpPr>
        <p:spPr>
          <a:xfrm>
            <a:off x="838200" y="1392072"/>
            <a:ext cx="9771529" cy="5408580"/>
          </a:xfrm>
        </p:spPr>
        <p:txBody>
          <a:bodyPr>
            <a:normAutofit fontScale="77500" lnSpcReduction="20000"/>
          </a:bodyPr>
          <a:lstStyle/>
          <a:p>
            <a:r>
              <a:rPr lang="pt-BR" b="1" dirty="0"/>
              <a:t>Estimação de canal e detecção de sinais</a:t>
            </a:r>
          </a:p>
          <a:p>
            <a:pPr lvl="1">
              <a:buFont typeface="Wingdings" panose="05000000000000000000" pitchFamily="2" charset="2"/>
              <a:buChar char="§"/>
            </a:pPr>
            <a:r>
              <a:rPr lang="pt-BR" dirty="0"/>
              <a:t>Ex.: IA estima o canal </a:t>
            </a:r>
            <a:r>
              <a:rPr lang="pt-BR" dirty="0" smtClean="0"/>
              <a:t>e </a:t>
            </a:r>
            <a:r>
              <a:rPr lang="pt-BR" dirty="0"/>
              <a:t>detecta o símbolo transmitido </a:t>
            </a:r>
            <a:r>
              <a:rPr lang="pt-BR" dirty="0" smtClean="0"/>
              <a:t>conjuntamente, </a:t>
            </a:r>
            <a:r>
              <a:rPr lang="pt-BR" dirty="0"/>
              <a:t>sem a necessidade de estimar o canal primeiro e depois detectar o </a:t>
            </a:r>
            <a:r>
              <a:rPr lang="pt-BR" dirty="0" smtClean="0"/>
              <a:t>símbolo transmitido.</a:t>
            </a:r>
            <a:endParaRPr lang="pt-BR" dirty="0"/>
          </a:p>
          <a:p>
            <a:r>
              <a:rPr lang="pt-BR" b="1" dirty="0"/>
              <a:t>Aprendizado de Sistemas de Comunicação de Ponta-a-Ponta</a:t>
            </a:r>
          </a:p>
          <a:p>
            <a:pPr lvl="1">
              <a:buFont typeface="Wingdings" panose="05000000000000000000" pitchFamily="2" charset="2"/>
              <a:buChar char="§"/>
            </a:pPr>
            <a:r>
              <a:rPr lang="pt-BR" dirty="0"/>
              <a:t>Ex.: IA otimiza conjuntamente os blocos de processamento do </a:t>
            </a:r>
            <a:r>
              <a:rPr lang="pt-BR" dirty="0" err="1"/>
              <a:t>Tx</a:t>
            </a:r>
            <a:r>
              <a:rPr lang="pt-BR" dirty="0"/>
              <a:t> e </a:t>
            </a:r>
            <a:r>
              <a:rPr lang="pt-BR" dirty="0" err="1"/>
              <a:t>Rx</a:t>
            </a:r>
            <a:r>
              <a:rPr lang="pt-BR" dirty="0"/>
              <a:t> </a:t>
            </a:r>
            <a:r>
              <a:rPr lang="pt-BR" dirty="0" smtClean="0"/>
              <a:t>(estimação de canal, equalização, codificação/decodificação </a:t>
            </a:r>
            <a:r>
              <a:rPr lang="pt-BR" dirty="0"/>
              <a:t>de canal, modulação/</a:t>
            </a:r>
            <a:r>
              <a:rPr lang="pt-BR" dirty="0" err="1"/>
              <a:t>demodulação</a:t>
            </a:r>
            <a:r>
              <a:rPr lang="pt-BR" dirty="0"/>
              <a:t>,  etc.)</a:t>
            </a:r>
          </a:p>
          <a:p>
            <a:r>
              <a:rPr lang="pt-BR" b="1" dirty="0"/>
              <a:t>Comunicações em Ondas Milimétricas</a:t>
            </a:r>
          </a:p>
          <a:p>
            <a:pPr lvl="1">
              <a:buFont typeface="Wingdings" panose="05000000000000000000" pitchFamily="2" charset="2"/>
              <a:buChar char="§"/>
            </a:pPr>
            <a:r>
              <a:rPr lang="pt-BR" dirty="0"/>
              <a:t>Ex.: IA é utilizada para predizer bloqueios e realizar </a:t>
            </a:r>
            <a:r>
              <a:rPr lang="pt-BR" i="1" dirty="0" err="1"/>
              <a:t>handovers</a:t>
            </a:r>
            <a:r>
              <a:rPr lang="pt-BR" dirty="0"/>
              <a:t> proativos.</a:t>
            </a:r>
          </a:p>
          <a:p>
            <a:r>
              <a:rPr lang="pt-BR" b="1" dirty="0"/>
              <a:t>Alocação de Recursos</a:t>
            </a:r>
          </a:p>
          <a:p>
            <a:pPr lvl="1">
              <a:buFont typeface="Wingdings" panose="05000000000000000000" pitchFamily="2" charset="2"/>
              <a:buChar char="§"/>
            </a:pPr>
            <a:r>
              <a:rPr lang="pt-BR" dirty="0"/>
              <a:t>Ex.: IA é </a:t>
            </a:r>
            <a:r>
              <a:rPr lang="pt-BR" dirty="0" smtClean="0"/>
              <a:t>empregada </a:t>
            </a:r>
            <a:r>
              <a:rPr lang="pt-BR" dirty="0"/>
              <a:t>em redes IoT de baixa potência para entender o comportamento de dispositivos vizinhos e assim realizar a alocação de recursos com o intuito de evitar </a:t>
            </a:r>
            <a:r>
              <a:rPr lang="pt-BR" dirty="0" smtClean="0"/>
              <a:t>colisões, aumentando a vida útil das baterias e a taxa de dados úteis (</a:t>
            </a:r>
            <a:r>
              <a:rPr lang="pt-BR" dirty="0"/>
              <a:t>goodput</a:t>
            </a:r>
            <a:r>
              <a:rPr lang="pt-BR" dirty="0" smtClean="0"/>
              <a:t>).</a:t>
            </a:r>
            <a:endParaRPr lang="pt-BR" dirty="0"/>
          </a:p>
          <a:p>
            <a:r>
              <a:rPr lang="pt-BR" b="1" dirty="0"/>
              <a:t>Rádio-sobre-Fibra</a:t>
            </a:r>
          </a:p>
          <a:p>
            <a:pPr lvl="1">
              <a:buFont typeface="Wingdings" panose="05000000000000000000" pitchFamily="2" charset="2"/>
              <a:buChar char="§"/>
            </a:pPr>
            <a:r>
              <a:rPr lang="pt-BR" dirty="0"/>
              <a:t> Ex.: IA </a:t>
            </a:r>
            <a:r>
              <a:rPr lang="pt-BR" dirty="0" smtClean="0"/>
              <a:t>é utilizada </a:t>
            </a:r>
            <a:r>
              <a:rPr lang="pt-BR" dirty="0"/>
              <a:t>para equalizar e detectar conjuntamente sinais transmitidos através de canais </a:t>
            </a:r>
            <a:r>
              <a:rPr lang="pt-BR" dirty="0" err="1"/>
              <a:t>sem-fio</a:t>
            </a:r>
            <a:r>
              <a:rPr lang="pt-BR" dirty="0"/>
              <a:t> e óticos, </a:t>
            </a:r>
            <a:r>
              <a:rPr lang="pt-BR" dirty="0" smtClean="0"/>
              <a:t>considerando conjuntamente </a:t>
            </a:r>
            <a:r>
              <a:rPr lang="pt-BR" dirty="0"/>
              <a:t>os efeitos de ambos os </a:t>
            </a:r>
            <a:r>
              <a:rPr lang="pt-BR" dirty="0" smtClean="0"/>
              <a:t>canais. </a:t>
            </a:r>
            <a:endParaRPr lang="pt-BR" dirty="0"/>
          </a:p>
          <a:p>
            <a:r>
              <a:rPr lang="pt-BR" b="1" dirty="0" err="1"/>
              <a:t>Pré</a:t>
            </a:r>
            <a:r>
              <a:rPr lang="pt-BR" b="1" dirty="0"/>
              <a:t>-distorção</a:t>
            </a:r>
          </a:p>
          <a:p>
            <a:pPr lvl="1"/>
            <a:r>
              <a:rPr lang="pt-BR" dirty="0"/>
              <a:t>Ex.: IA é utilizada para aproximar uma equação que aumente a região linear de um amplificador de potência.</a:t>
            </a:r>
          </a:p>
          <a:p>
            <a:r>
              <a:rPr lang="pt-BR" b="1" dirty="0"/>
              <a:t>E vários outros </a:t>
            </a:r>
            <a:r>
              <a:rPr lang="pt-BR" b="1" dirty="0" smtClean="0"/>
              <a:t>tópicos.</a:t>
            </a:r>
            <a:endParaRPr lang="pt-BR" b="1" dirty="0"/>
          </a:p>
        </p:txBody>
      </p:sp>
      <p:sp>
        <p:nvSpPr>
          <p:cNvPr id="4" name="Retângulo 3">
            <a:extLst>
              <a:ext uri="{FF2B5EF4-FFF2-40B4-BE49-F238E27FC236}">
                <a16:creationId xmlns:a16="http://schemas.microsoft.com/office/drawing/2014/main" xmlns="" id="{86C912F4-C831-43E6-B271-540A4814C16E}"/>
              </a:ext>
            </a:extLst>
          </p:cNvPr>
          <p:cNvSpPr/>
          <p:nvPr/>
        </p:nvSpPr>
        <p:spPr>
          <a:xfrm>
            <a:off x="4315424" y="6550223"/>
            <a:ext cx="4597797" cy="307777"/>
          </a:xfrm>
          <a:prstGeom prst="rect">
            <a:avLst/>
          </a:prstGeom>
        </p:spPr>
        <p:txBody>
          <a:bodyPr wrap="none">
            <a:spAutoFit/>
          </a:bodyPr>
          <a:lstStyle/>
          <a:p>
            <a:r>
              <a:rPr lang="pt-BR" sz="1400" b="1" dirty="0"/>
              <a:t>Fonte</a:t>
            </a:r>
            <a:r>
              <a:rPr lang="pt-BR" sz="1400" dirty="0"/>
              <a:t>: </a:t>
            </a:r>
            <a:r>
              <a:rPr lang="pt-BR" sz="1400" dirty="0">
                <a:hlinkClick r:id="rId3"/>
              </a:rPr>
              <a:t>https://mlc.committees.comsoc.org/research-library/</a:t>
            </a:r>
            <a:endParaRPr lang="pt-BR" sz="1400" dirty="0"/>
          </a:p>
        </p:txBody>
      </p:sp>
      <p:pic>
        <p:nvPicPr>
          <p:cNvPr id="1026" name="Picture 2" descr="Image result for telecommunications systems machine learning">
            <a:extLst>
              <a:ext uri="{FF2B5EF4-FFF2-40B4-BE49-F238E27FC236}">
                <a16:creationId xmlns:a16="http://schemas.microsoft.com/office/drawing/2014/main" xmlns="" id="{26F896E4-93C0-4161-A75E-501357FD8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5729" y="3398821"/>
            <a:ext cx="1676948" cy="1115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lecommunications systems machine learning">
            <a:extLst>
              <a:ext uri="{FF2B5EF4-FFF2-40B4-BE49-F238E27FC236}">
                <a16:creationId xmlns:a16="http://schemas.microsoft.com/office/drawing/2014/main" xmlns="" id="{5A2698E2-BB44-48FA-9C6B-C667C53B2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4478" y="5578752"/>
            <a:ext cx="1907522" cy="1221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applications of artificial intelligence">
            <a:extLst>
              <a:ext uri="{FF2B5EF4-FFF2-40B4-BE49-F238E27FC236}">
                <a16:creationId xmlns:a16="http://schemas.microsoft.com/office/drawing/2014/main" xmlns="" id="{D913A2EF-E112-435A-B2D4-B117329AC3A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066" t="12693" r="22239" b="17550"/>
          <a:stretch/>
        </p:blipFill>
        <p:spPr bwMode="auto">
          <a:xfrm>
            <a:off x="10405729" y="1145721"/>
            <a:ext cx="1676948" cy="122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460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a16="http://schemas.microsoft.com/office/drawing/2014/main" xmlns="" id="{DD3FFC3A-2F46-4ADE-B3D6-B680B7C23C2C}"/>
              </a:ext>
            </a:extLst>
          </p:cNvPr>
          <p:cNvSpPr>
            <a:spLocks noGrp="1"/>
          </p:cNvSpPr>
          <p:nvPr>
            <p:ph idx="1"/>
          </p:nvPr>
        </p:nvSpPr>
        <p:spPr>
          <a:xfrm>
            <a:off x="838200" y="1825625"/>
            <a:ext cx="8305800" cy="4351338"/>
          </a:xfrm>
        </p:spPr>
        <p:txBody>
          <a:bodyPr>
            <a:normAutofit fontScale="85000" lnSpcReduction="1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a:t>
            </a:r>
            <a:r>
              <a:rPr lang="pt-BR" dirty="0" smtClean="0"/>
              <a:t>um vídeo </a:t>
            </a:r>
            <a:r>
              <a:rPr lang="pt-BR" dirty="0"/>
              <a:t>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um novo medicamento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a16="http://schemas.microsoft.com/office/drawing/2014/main" xmlns=""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a16="http://schemas.microsoft.com/office/drawing/2014/main" xmlns=""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a16="http://schemas.microsoft.com/office/drawing/2014/main" xmlns=""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6151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IA em Telecom</a:t>
            </a:r>
            <a:endParaRPr lang="pt-BR" dirty="0"/>
          </a:p>
        </p:txBody>
      </p:sp>
      <p:sp>
        <p:nvSpPr>
          <p:cNvPr id="3" name="Content Placeholder 2"/>
          <p:cNvSpPr>
            <a:spLocks noGrp="1"/>
          </p:cNvSpPr>
          <p:nvPr>
            <p:ph idx="1"/>
          </p:nvPr>
        </p:nvSpPr>
        <p:spPr>
          <a:xfrm>
            <a:off x="838199" y="1825624"/>
            <a:ext cx="11117239" cy="4902721"/>
          </a:xfrm>
        </p:spPr>
        <p:txBody>
          <a:bodyPr>
            <a:normAutofit fontScale="85000" lnSpcReduction="20000"/>
          </a:bodyPr>
          <a:lstStyle/>
          <a:p>
            <a:r>
              <a:rPr lang="pt-BR" dirty="0"/>
              <a:t>Como vimos, IA é um termo muito amplo, abrangendo várias sub-áreas ou objetivos, que é usado para designar máquinas capazes executar </a:t>
            </a:r>
            <a:r>
              <a:rPr lang="pt-BR" b="1" i="1" dirty="0"/>
              <a:t>tarefas</a:t>
            </a:r>
            <a:r>
              <a:rPr lang="pt-BR" dirty="0"/>
              <a:t> de forma inteligente.</a:t>
            </a:r>
          </a:p>
          <a:p>
            <a:r>
              <a:rPr lang="pt-BR" dirty="0"/>
              <a:t>Em telecomunicações</a:t>
            </a:r>
            <a:r>
              <a:rPr lang="pt-BR" dirty="0" smtClean="0"/>
              <a:t>, </a:t>
            </a:r>
            <a:r>
              <a:rPr lang="pt-BR" b="1" i="1" dirty="0"/>
              <a:t>Aprendizado de </a:t>
            </a:r>
            <a:r>
              <a:rPr lang="pt-BR" b="1" i="1" dirty="0" smtClean="0"/>
              <a:t>Máquina</a:t>
            </a:r>
            <a:r>
              <a:rPr lang="pt-BR" dirty="0"/>
              <a:t> </a:t>
            </a:r>
            <a:r>
              <a:rPr lang="pt-BR" dirty="0" smtClean="0"/>
              <a:t>é a sub-área mais utilizada.</a:t>
            </a:r>
            <a:endParaRPr lang="pt-BR" dirty="0"/>
          </a:p>
          <a:p>
            <a:r>
              <a:rPr lang="pt-BR" sz="3100" b="1" dirty="0">
                <a:solidFill>
                  <a:srgbClr val="FF0000"/>
                </a:solidFill>
              </a:rPr>
              <a:t>Por quê?</a:t>
            </a:r>
          </a:p>
          <a:p>
            <a:pPr lvl="1">
              <a:buFont typeface="Wingdings" panose="05000000000000000000" pitchFamily="2" charset="2"/>
              <a:buChar char="§"/>
            </a:pPr>
            <a:r>
              <a:rPr lang="pt-BR" dirty="0"/>
              <a:t>ML oferece ferramentas importantes para a solução eficiente de vários problemas de </a:t>
            </a:r>
            <a:r>
              <a:rPr lang="pt-BR" dirty="0" smtClean="0"/>
              <a:t>telecomunicações.</a:t>
            </a:r>
            <a:endParaRPr lang="pt-BR" dirty="0"/>
          </a:p>
          <a:p>
            <a:pPr lvl="2">
              <a:buFont typeface="Courier New" panose="02070309020205020404" pitchFamily="49" charset="0"/>
              <a:buChar char="o"/>
            </a:pPr>
            <a:r>
              <a:rPr lang="pt-BR" sz="2300" b="1" i="1" dirty="0"/>
              <a:t>Exemplo: Controle e otimização de parâmetros de sistemas complexos</a:t>
            </a:r>
            <a:r>
              <a:rPr lang="pt-BR" sz="2300" dirty="0"/>
              <a:t>: o número de parâmetros que um sistema 5G (PHY, MAC, etc.) precisa controlar e otimizar é muito grande e crescerá mais com o 6G.</a:t>
            </a:r>
          </a:p>
          <a:p>
            <a:pPr lvl="3">
              <a:buFont typeface="Wingdings" panose="05000000000000000000" pitchFamily="2" charset="2"/>
              <a:buChar char="q"/>
            </a:pPr>
            <a:r>
              <a:rPr lang="pt-BR" sz="2100" dirty="0"/>
              <a:t>Imagine se você pudesse otimizar </a:t>
            </a:r>
            <a:r>
              <a:rPr lang="pt-BR" sz="2100" b="1" i="1" dirty="0"/>
              <a:t>globalmente</a:t>
            </a:r>
            <a:r>
              <a:rPr lang="pt-BR" sz="2100" dirty="0"/>
              <a:t> todos os parâmetros do sistema apenas utilizando dados reais coletados da rede?</a:t>
            </a:r>
          </a:p>
          <a:p>
            <a:pPr lvl="3">
              <a:buFont typeface="Wingdings" panose="05000000000000000000" pitchFamily="2" charset="2"/>
              <a:buChar char="q"/>
            </a:pPr>
            <a:r>
              <a:rPr lang="pt-BR" sz="2100" dirty="0"/>
              <a:t>Mais ainda, imagine se você pudesse treinar um modelo que </a:t>
            </a:r>
            <a:r>
              <a:rPr lang="pt-BR" sz="2100" b="1" i="1" dirty="0"/>
              <a:t>aprendesse</a:t>
            </a:r>
            <a:r>
              <a:rPr lang="pt-BR" sz="2100" dirty="0"/>
              <a:t> um sistema de transmissão e recepção ótimo para um dado canal?</a:t>
            </a:r>
          </a:p>
          <a:p>
            <a:pPr lvl="1">
              <a:buFont typeface="Wingdings" panose="05000000000000000000" pitchFamily="2" charset="2"/>
              <a:buChar char="§"/>
            </a:pPr>
            <a:r>
              <a:rPr lang="pt-BR" b="1" i="1" dirty="0"/>
              <a:t>Redução de complexidade/custo</a:t>
            </a:r>
            <a:r>
              <a:rPr lang="pt-BR" dirty="0"/>
              <a:t>: vários algoritmos de telecomunicações que apresentam desempenho ótimo não são utilizados na prática pois possuem complexidade computacional e/ou custos proibitivos.</a:t>
            </a:r>
          </a:p>
          <a:p>
            <a:pPr lvl="1">
              <a:buFont typeface="Wingdings" panose="05000000000000000000" pitchFamily="2" charset="2"/>
              <a:buChar char="§"/>
            </a:pPr>
            <a:r>
              <a:rPr lang="pt-BR" b="1" i="1" dirty="0"/>
              <a:t>Oportunidades</a:t>
            </a:r>
            <a:r>
              <a:rPr lang="pt-BR" dirty="0"/>
              <a:t>: Pesquisas sobre a aplicação de aprendizado de máquina a problemas de telecomunicações ainda estão em fase de exploração. Além de muitos empregos na área de análise de dados</a:t>
            </a:r>
            <a:r>
              <a:rPr lang="pt-BR" dirty="0" smtClean="0"/>
              <a:t>.</a:t>
            </a:r>
            <a:endParaRPr lang="pt-BR" dirty="0"/>
          </a:p>
        </p:txBody>
      </p:sp>
      <p:pic>
        <p:nvPicPr>
          <p:cNvPr id="4" name="Picture 4" descr="Image result for aprendizado de máquina">
            <a:extLst>
              <a:ext uri="{FF2B5EF4-FFF2-40B4-BE49-F238E27FC236}">
                <a16:creationId xmlns:a16="http://schemas.microsoft.com/office/drawing/2014/main" xmlns="" id="{4530CE78-625F-49E3-B829-A2E7FD1CE2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036102" y="364571"/>
            <a:ext cx="1266726" cy="10970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ai2-s2-public.s3.amazonaws.com/figures/2017-08-08/300bf7120329bf0b44bc36a4d09f0eb10b809a2a/1-Figure1-1.png">
            <a:extLst>
              <a:ext uri="{FF2B5EF4-FFF2-40B4-BE49-F238E27FC236}">
                <a16:creationId xmlns:a16="http://schemas.microsoft.com/office/drawing/2014/main" xmlns="" id="{F64A4819-E380-489B-8EA9-2DC28730E2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50" r="2315" b="12023"/>
          <a:stretch/>
        </p:blipFill>
        <p:spPr bwMode="auto">
          <a:xfrm>
            <a:off x="7069541" y="136053"/>
            <a:ext cx="3381902" cy="155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846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a16="http://schemas.microsoft.com/office/drawing/2014/main" xmlns="" id="{1DC35696-D7B6-4CDE-8C2A-EEC8E7C03603}"/>
              </a:ext>
            </a:extLst>
          </p:cNvPr>
          <p:cNvSpPr>
            <a:spLocks noGrp="1"/>
          </p:cNvSpPr>
          <p:nvPr>
            <p:ph idx="1"/>
          </p:nvPr>
        </p:nvSpPr>
        <p:spPr>
          <a:xfrm>
            <a:off x="838200" y="1825625"/>
            <a:ext cx="11104418" cy="4895216"/>
          </a:xfrm>
        </p:spPr>
        <p:txBody>
          <a:bodyPr>
            <a:normAutofit/>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a:t>
            </a:r>
            <a:r>
              <a:rPr lang="pt-BR" dirty="0" smtClean="0"/>
              <a:t>um padrão geral </a:t>
            </a:r>
            <a:r>
              <a:rPr lang="pt-BR" dirty="0" smtClean="0"/>
              <a:t>a </a:t>
            </a:r>
            <a:r>
              <a:rPr lang="pt-BR" dirty="0"/>
              <a:t>partir de grandes volumes de </a:t>
            </a:r>
            <a:r>
              <a:rPr lang="pt-BR" dirty="0" smtClean="0"/>
              <a:t>dados.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a16="http://schemas.microsoft.com/office/drawing/2014/main" xmlns=""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2407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é o Aprendizado de Máquina?</a:t>
            </a:r>
            <a:endParaRPr lang="pt-BR" dirty="0"/>
          </a:p>
        </p:txBody>
      </p:sp>
      <p:sp>
        <p:nvSpPr>
          <p:cNvPr id="3" name="Content Placeholder 2"/>
          <p:cNvSpPr>
            <a:spLocks noGrp="1"/>
          </p:cNvSpPr>
          <p:nvPr>
            <p:ph idx="1"/>
          </p:nvPr>
        </p:nvSpPr>
        <p:spPr/>
        <p:txBody>
          <a:bodyPr/>
          <a:lstStyle/>
          <a:p>
            <a:r>
              <a:rPr lang="pt-BR" dirty="0" smtClean="0"/>
              <a:t>“... </a:t>
            </a:r>
            <a:r>
              <a:rPr lang="pt-BR" dirty="0"/>
              <a:t>s</a:t>
            </a:r>
            <a:r>
              <a:rPr lang="pt-BR" dirty="0" smtClean="0"/>
              <a:t>em ser explicitamente programada.”</a:t>
            </a:r>
            <a:endParaRPr lang="pt-BR" dirty="0"/>
          </a:p>
          <a:p>
            <a:endParaRPr lang="pt-BR" dirty="0"/>
          </a:p>
        </p:txBody>
      </p:sp>
      <p:sp>
        <p:nvSpPr>
          <p:cNvPr id="4" name="Rectangle 3"/>
          <p:cNvSpPr/>
          <p:nvPr/>
        </p:nvSpPr>
        <p:spPr>
          <a:xfrm>
            <a:off x="4208235" y="3048815"/>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Computador</a:t>
            </a:r>
            <a:endParaRPr lang="pt-BR" dirty="0">
              <a:solidFill>
                <a:schemeClr val="tx1"/>
              </a:solidFill>
            </a:endParaRPr>
          </a:p>
        </p:txBody>
      </p:sp>
      <p:sp>
        <p:nvSpPr>
          <p:cNvPr id="5" name="TextBox 4"/>
          <p:cNvSpPr txBox="1"/>
          <p:nvPr/>
        </p:nvSpPr>
        <p:spPr>
          <a:xfrm>
            <a:off x="3840755" y="2517229"/>
            <a:ext cx="2645402" cy="369332"/>
          </a:xfrm>
          <a:prstGeom prst="rect">
            <a:avLst/>
          </a:prstGeom>
          <a:noFill/>
        </p:spPr>
        <p:txBody>
          <a:bodyPr wrap="square" rtlCol="0">
            <a:spAutoFit/>
          </a:bodyPr>
          <a:lstStyle/>
          <a:p>
            <a:pPr algn="ctr"/>
            <a:r>
              <a:rPr lang="pt-BR" b="1" dirty="0"/>
              <a:t>Programação Tradicional</a:t>
            </a:r>
          </a:p>
        </p:txBody>
      </p:sp>
      <p:cxnSp>
        <p:nvCxnSpPr>
          <p:cNvPr id="7" name="Straight Arrow Connector 6"/>
          <p:cNvCxnSpPr/>
          <p:nvPr/>
        </p:nvCxnSpPr>
        <p:spPr>
          <a:xfrm>
            <a:off x="3380235" y="32284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80235" y="37237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40649" y="3021353"/>
            <a:ext cx="1039586" cy="369332"/>
          </a:xfrm>
          <a:prstGeom prst="rect">
            <a:avLst/>
          </a:prstGeom>
          <a:noFill/>
        </p:spPr>
        <p:txBody>
          <a:bodyPr wrap="square" rtlCol="0">
            <a:spAutoFit/>
          </a:bodyPr>
          <a:lstStyle/>
          <a:p>
            <a:pPr algn="ctr"/>
            <a:r>
              <a:rPr lang="pt-BR" dirty="0" smtClean="0"/>
              <a:t>Entradas</a:t>
            </a:r>
            <a:endParaRPr lang="pt-BR" dirty="0"/>
          </a:p>
        </p:txBody>
      </p:sp>
      <p:sp>
        <p:nvSpPr>
          <p:cNvPr id="10" name="TextBox 9"/>
          <p:cNvSpPr txBox="1"/>
          <p:nvPr/>
        </p:nvSpPr>
        <p:spPr>
          <a:xfrm>
            <a:off x="2259447" y="3500890"/>
            <a:ext cx="1174530" cy="369332"/>
          </a:xfrm>
          <a:prstGeom prst="rect">
            <a:avLst/>
          </a:prstGeom>
          <a:noFill/>
        </p:spPr>
        <p:txBody>
          <a:bodyPr wrap="square" rtlCol="0">
            <a:spAutoFit/>
          </a:bodyPr>
          <a:lstStyle/>
          <a:p>
            <a:pPr algn="ctr"/>
            <a:r>
              <a:rPr lang="pt-BR" dirty="0" smtClean="0"/>
              <a:t>Programa</a:t>
            </a:r>
            <a:endParaRPr lang="pt-BR" dirty="0"/>
          </a:p>
        </p:txBody>
      </p:sp>
      <p:cxnSp>
        <p:nvCxnSpPr>
          <p:cNvPr id="11" name="Straight Arrow Connector 10"/>
          <p:cNvCxnSpPr/>
          <p:nvPr/>
        </p:nvCxnSpPr>
        <p:spPr>
          <a:xfrm>
            <a:off x="6118678" y="3473358"/>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1268" y="3288692"/>
            <a:ext cx="1220451" cy="369332"/>
          </a:xfrm>
          <a:prstGeom prst="rect">
            <a:avLst/>
          </a:prstGeom>
          <a:noFill/>
        </p:spPr>
        <p:txBody>
          <a:bodyPr wrap="square" rtlCol="0">
            <a:spAutoFit/>
          </a:bodyPr>
          <a:lstStyle/>
          <a:p>
            <a:pPr algn="ctr"/>
            <a:r>
              <a:rPr lang="pt-BR" dirty="0" smtClean="0"/>
              <a:t>Resultados</a:t>
            </a:r>
            <a:endParaRPr lang="pt-BR" dirty="0"/>
          </a:p>
        </p:txBody>
      </p:sp>
      <p:sp>
        <p:nvSpPr>
          <p:cNvPr id="13" name="Rectangle 12"/>
          <p:cNvSpPr/>
          <p:nvPr/>
        </p:nvSpPr>
        <p:spPr>
          <a:xfrm>
            <a:off x="4250159" y="5192857"/>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Computador</a:t>
            </a:r>
            <a:endParaRPr lang="pt-BR" dirty="0">
              <a:solidFill>
                <a:schemeClr val="tx1"/>
              </a:solidFill>
            </a:endParaRPr>
          </a:p>
        </p:txBody>
      </p:sp>
      <p:sp>
        <p:nvSpPr>
          <p:cNvPr id="14" name="TextBox 13"/>
          <p:cNvSpPr txBox="1"/>
          <p:nvPr/>
        </p:nvSpPr>
        <p:spPr>
          <a:xfrm>
            <a:off x="3882679" y="4661271"/>
            <a:ext cx="2645402" cy="369332"/>
          </a:xfrm>
          <a:prstGeom prst="rect">
            <a:avLst/>
          </a:prstGeom>
          <a:noFill/>
        </p:spPr>
        <p:txBody>
          <a:bodyPr wrap="square" rtlCol="0">
            <a:spAutoFit/>
          </a:bodyPr>
          <a:lstStyle/>
          <a:p>
            <a:pPr algn="ctr"/>
            <a:r>
              <a:rPr lang="pt-BR" b="1" dirty="0" smtClean="0"/>
              <a:t>Aprendizado de Máquina</a:t>
            </a:r>
            <a:endParaRPr lang="pt-BR" b="1" dirty="0"/>
          </a:p>
        </p:txBody>
      </p:sp>
      <p:cxnSp>
        <p:nvCxnSpPr>
          <p:cNvPr id="15" name="Straight Arrow Connector 14"/>
          <p:cNvCxnSpPr/>
          <p:nvPr/>
        </p:nvCxnSpPr>
        <p:spPr>
          <a:xfrm>
            <a:off x="3422159" y="53724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2159" y="58677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82573" y="5165395"/>
            <a:ext cx="1039586" cy="369332"/>
          </a:xfrm>
          <a:prstGeom prst="rect">
            <a:avLst/>
          </a:prstGeom>
          <a:noFill/>
        </p:spPr>
        <p:txBody>
          <a:bodyPr wrap="square" rtlCol="0">
            <a:spAutoFit/>
          </a:bodyPr>
          <a:lstStyle/>
          <a:p>
            <a:pPr algn="ctr"/>
            <a:r>
              <a:rPr lang="pt-BR" dirty="0" smtClean="0"/>
              <a:t>Entradas</a:t>
            </a:r>
            <a:endParaRPr lang="pt-BR" dirty="0"/>
          </a:p>
        </p:txBody>
      </p:sp>
      <p:sp>
        <p:nvSpPr>
          <p:cNvPr id="18" name="TextBox 17"/>
          <p:cNvSpPr txBox="1"/>
          <p:nvPr/>
        </p:nvSpPr>
        <p:spPr>
          <a:xfrm>
            <a:off x="2259447" y="5530632"/>
            <a:ext cx="1216454" cy="646331"/>
          </a:xfrm>
          <a:prstGeom prst="rect">
            <a:avLst/>
          </a:prstGeom>
          <a:noFill/>
        </p:spPr>
        <p:txBody>
          <a:bodyPr wrap="square" rtlCol="0">
            <a:spAutoFit/>
          </a:bodyPr>
          <a:lstStyle/>
          <a:p>
            <a:pPr algn="ctr"/>
            <a:r>
              <a:rPr lang="pt-BR" dirty="0" smtClean="0"/>
              <a:t>Resultados desejados</a:t>
            </a:r>
            <a:endParaRPr lang="pt-BR" dirty="0"/>
          </a:p>
        </p:txBody>
      </p:sp>
      <p:cxnSp>
        <p:nvCxnSpPr>
          <p:cNvPr id="19" name="Straight Arrow Connector 18"/>
          <p:cNvCxnSpPr/>
          <p:nvPr/>
        </p:nvCxnSpPr>
        <p:spPr>
          <a:xfrm>
            <a:off x="6160602" y="561740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13192" y="5432734"/>
            <a:ext cx="4912108" cy="369332"/>
          </a:xfrm>
          <a:prstGeom prst="rect">
            <a:avLst/>
          </a:prstGeom>
          <a:noFill/>
        </p:spPr>
        <p:txBody>
          <a:bodyPr wrap="square" rtlCol="0">
            <a:spAutoFit/>
          </a:bodyPr>
          <a:lstStyle/>
          <a:p>
            <a:r>
              <a:rPr lang="pt-BR" dirty="0" smtClean="0"/>
              <a:t>Programa = </a:t>
            </a:r>
            <a:r>
              <a:rPr lang="pt-BR" b="1" dirty="0" smtClean="0">
                <a:solidFill>
                  <a:srgbClr val="FF0000"/>
                </a:solidFill>
              </a:rPr>
              <a:t>Modelo de Aprendizado de Máquina</a:t>
            </a:r>
            <a:endParaRPr lang="pt-BR" b="1" dirty="0">
              <a:solidFill>
                <a:srgbClr val="FF0000"/>
              </a:solidFill>
            </a:endParaRPr>
          </a:p>
        </p:txBody>
      </p:sp>
    </p:spTree>
    <p:extLst>
      <p:ext uri="{BB962C8B-B14F-4D97-AF65-F5344CB8AC3E}">
        <p14:creationId xmlns:p14="http://schemas.microsoft.com/office/powerpoint/2010/main" val="5761411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a:t>
            </a:r>
            <a:r>
              <a:rPr lang="pt-BR" dirty="0" smtClean="0"/>
              <a:t>difundido?</a:t>
            </a:r>
            <a:endParaRPr lang="pt-BR" dirty="0"/>
          </a:p>
        </p:txBody>
      </p:sp>
      <p:sp>
        <p:nvSpPr>
          <p:cNvPr id="3" name="Espaço Reservado para Conteúdo 2">
            <a:extLst>
              <a:ext uri="{FF2B5EF4-FFF2-40B4-BE49-F238E27FC236}">
                <a16:creationId xmlns:a16="http://schemas.microsoft.com/office/drawing/2014/main" xmlns=""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b="1" dirty="0" smtClean="0"/>
              <a:t>Alguns dos principais motivos são</a:t>
            </a:r>
            <a:r>
              <a:rPr lang="pt-BR" dirty="0" smtClean="0"/>
              <a:t>:</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pois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smtClean="0"/>
              <a:t>técnicas </a:t>
            </a:r>
            <a:r>
              <a:rPr lang="pt-BR" dirty="0"/>
              <a:t>de treinamento (i.e., </a:t>
            </a:r>
            <a:r>
              <a:rPr lang="pt-BR" dirty="0" smtClean="0"/>
              <a:t>aprendizagem), e.g., deep-learning, </a:t>
            </a:r>
            <a:r>
              <a:rPr lang="pt-BR" dirty="0"/>
              <a:t>reinforcement-learning</a:t>
            </a:r>
            <a:r>
              <a:rPr lang="pt-BR" dirty="0" smtClean="0"/>
              <a:t>, etc.</a:t>
            </a:r>
            <a:endParaRPr lang="pt-BR" dirty="0"/>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094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6367819" cy="4819875"/>
          </a:xfrm>
        </p:spPr>
        <p:txBody>
          <a:bodyPr/>
          <a:lstStyle/>
          <a:p>
            <a:pPr fontAlgn="base"/>
            <a:r>
              <a:rPr lang="pt-BR" dirty="0" smtClean="0"/>
              <a:t>Os algoritmos de aprendizado de máquina podem ser agrupados nas seguintes categorias: </a:t>
            </a:r>
          </a:p>
          <a:p>
            <a:pPr lvl="1" fontAlgn="base">
              <a:buFont typeface="Wingdings" panose="05000000000000000000" pitchFamily="2" charset="2"/>
              <a:buChar char="§"/>
            </a:pPr>
            <a:r>
              <a:rPr lang="pt-BR" sz="2800" dirty="0" smtClean="0"/>
              <a:t>Supervisionado</a:t>
            </a:r>
            <a:endParaRPr lang="pt-BR" sz="2800" dirty="0"/>
          </a:p>
          <a:p>
            <a:pPr lvl="1">
              <a:buFont typeface="Wingdings" panose="05000000000000000000" pitchFamily="2" charset="2"/>
              <a:buChar char="§"/>
            </a:pPr>
            <a:r>
              <a:rPr lang="pt-BR" sz="2800" dirty="0" smtClean="0"/>
              <a:t>Não-Supervisionado</a:t>
            </a:r>
            <a:endParaRPr lang="pt-BR" sz="2800" dirty="0"/>
          </a:p>
          <a:p>
            <a:pPr lvl="1">
              <a:buFont typeface="Wingdings" panose="05000000000000000000" pitchFamily="2" charset="2"/>
              <a:buChar char="§"/>
            </a:pPr>
            <a:r>
              <a:rPr lang="pt-BR" sz="2800" dirty="0" smtClean="0"/>
              <a:t>Semi-Supervisionado</a:t>
            </a:r>
            <a:endParaRPr lang="pt-BR" sz="2800" dirty="0"/>
          </a:p>
          <a:p>
            <a:pPr lvl="1">
              <a:buFont typeface="Wingdings" panose="05000000000000000000" pitchFamily="2" charset="2"/>
              <a:buChar char="§"/>
            </a:pPr>
            <a:r>
              <a:rPr lang="pt-BR" sz="2800" dirty="0" smtClean="0"/>
              <a:t>Por </a:t>
            </a:r>
            <a:r>
              <a:rPr lang="pt-BR" sz="2800" dirty="0"/>
              <a:t>R</a:t>
            </a:r>
            <a:r>
              <a:rPr lang="pt-BR" sz="2800" dirty="0" smtClean="0"/>
              <a:t>eforço</a:t>
            </a:r>
          </a:p>
          <a:p>
            <a:pPr lvl="1">
              <a:buFont typeface="Wingdings" panose="05000000000000000000" pitchFamily="2" charset="2"/>
              <a:buChar char="§"/>
            </a:pPr>
            <a:r>
              <a:rPr lang="pt-BR" sz="2800" dirty="0"/>
              <a:t>Metaheurístico</a:t>
            </a:r>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469" y="1423621"/>
            <a:ext cx="4431451" cy="505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0086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3CD54D-41DC-4133-94C4-3D55FAE4E35C}"/>
              </a:ext>
            </a:extLst>
          </p:cNvPr>
          <p:cNvSpPr>
            <a:spLocks noGrp="1"/>
          </p:cNvSpPr>
          <p:nvPr>
            <p:ph type="title"/>
          </p:nvPr>
        </p:nvSpPr>
        <p:spPr>
          <a:xfrm>
            <a:off x="838200" y="184036"/>
            <a:ext cx="10515600" cy="1040133"/>
          </a:xfrm>
        </p:spPr>
        <p:txBody>
          <a:bodyPr/>
          <a:lstStyle/>
          <a:p>
            <a:r>
              <a:rPr lang="pt-BR" dirty="0"/>
              <a:t>Aprendizado Supervisionado</a:t>
            </a:r>
          </a:p>
        </p:txBody>
      </p:sp>
      <p:pic>
        <p:nvPicPr>
          <p:cNvPr id="1028"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4618" y="2452687"/>
            <a:ext cx="3205031" cy="10252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a16="http://schemas.microsoft.com/office/drawing/2014/main" xmlns="" id="{9E902420-A711-4761-85CD-304C79D0C4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49" t="2184" r="18486" b="3044"/>
          <a:stretch/>
        </p:blipFill>
        <p:spPr bwMode="auto">
          <a:xfrm>
            <a:off x="9144000" y="205109"/>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a16="http://schemas.microsoft.com/office/drawing/2014/main" xmlns="" id="{E760E9A0-55F1-4D37-8AA3-36758861E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6870" y="4470122"/>
            <a:ext cx="2342260" cy="20846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xmlns="" id="{979D29AC-E01B-406F-AC75-55866B75A7CC}"/>
                  </a:ext>
                </a:extLst>
              </p:cNvPr>
              <p:cNvSpPr>
                <a:spLocks noGrp="1"/>
              </p:cNvSpPr>
              <p:nvPr>
                <p:ph idx="1"/>
              </p:nvPr>
            </p:nvSpPr>
            <p:spPr>
              <a:xfrm>
                <a:off x="542441" y="1416676"/>
                <a:ext cx="8601559" cy="5138057"/>
              </a:xfrm>
            </p:spPr>
            <p:txBody>
              <a:bodyPr>
                <a:normAutofit fontScale="92500" lnSpcReduction="20000"/>
              </a:bodyPr>
              <a:lstStyle/>
              <a:p>
                <a:pPr>
                  <a:spcBef>
                    <a:spcPts val="600"/>
                  </a:spcBef>
                </a:pPr>
                <a:r>
                  <a:rPr lang="pt-BR" dirty="0" smtClean="0"/>
                  <a:t>No aprendizado </a:t>
                </a:r>
                <a:r>
                  <a:rPr lang="pt-BR" dirty="0"/>
                  <a:t>supervisionado </a:t>
                </a:r>
                <a:r>
                  <a:rPr lang="pt-BR" dirty="0" smtClean="0"/>
                  <a:t>a </a:t>
                </a:r>
                <a:r>
                  <a:rPr lang="pt-BR" dirty="0"/>
                  <a:t>máquina sabe o que </a:t>
                </a:r>
                <a:r>
                  <a:rPr lang="pt-BR" dirty="0" smtClean="0"/>
                  <a:t>aprender, ou seja, além das entradas ela tem acesso às respostas esperadas.</a:t>
                </a:r>
                <a:endParaRPr lang="pt-BR" dirty="0"/>
              </a:p>
              <a:p>
                <a:pPr>
                  <a:spcBef>
                    <a:spcPts val="600"/>
                  </a:spcBef>
                </a:pPr>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smtClean="0"/>
                  <a:t>rótulos</a:t>
                </a:r>
                <a:r>
                  <a:rPr lang="pt-BR" dirty="0" smtClean="0"/>
                  <a:t>.</a:t>
                </a:r>
                <a:endParaRPr lang="pt-BR" dirty="0"/>
              </a:p>
              <a:p>
                <a:pPr>
                  <a:spcBef>
                    <a:spcPts val="600"/>
                  </a:spcBef>
                </a:pPr>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a:t>
                </a:r>
                <a:r>
                  <a:rPr lang="pt-BR" b="1" i="1" dirty="0"/>
                  <a:t>função</a:t>
                </a:r>
                <a:r>
                  <a:rPr lang="pt-BR" dirty="0"/>
                  <a:t>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pPr>
                  <a:spcBef>
                    <a:spcPts val="600"/>
                  </a:spcBef>
                </a:pPr>
                <a:r>
                  <a:rPr lang="pt-BR" dirty="0" smtClean="0"/>
                  <a:t>Esse tipo de aprendizado pode </a:t>
                </a:r>
                <a:r>
                  <a:rPr lang="pt-BR" dirty="0"/>
                  <a:t>ser dividido em problemas </a:t>
                </a:r>
                <a:r>
                  <a:rPr lang="pt-BR" dirty="0" smtClean="0"/>
                  <a:t>de </a:t>
                </a:r>
                <a:r>
                  <a:rPr lang="pt-BR" b="1" i="1" dirty="0"/>
                  <a:t>Regressão</a:t>
                </a:r>
                <a:r>
                  <a:rPr lang="pt-BR" dirty="0"/>
                  <a:t> e </a:t>
                </a:r>
                <a:r>
                  <a:rPr lang="pt-BR" b="1" i="1" dirty="0"/>
                  <a:t>Classificação</a:t>
                </a:r>
                <a:r>
                  <a:rPr lang="pt-BR" dirty="0" smtClean="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a:t>
                </a:r>
                <a:r>
                  <a:rPr lang="pt-BR" dirty="0" smtClean="0"/>
                  <a:t>.</a:t>
                </a:r>
                <a:endParaRPr lang="pt-BR" dirty="0"/>
              </a:p>
              <a:p>
                <a:pPr lvl="1">
                  <a:spcBef>
                    <a:spcPts val="600"/>
                  </a:spcBef>
                  <a:buFont typeface="Wingdings" panose="05000000000000000000" pitchFamily="2" charset="2"/>
                  <a:buChar char="§"/>
                </a:pPr>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p:txBody>
          </p:sp>
        </mc:Choice>
        <mc:Fallback>
          <p:sp>
            <p:nvSpPr>
              <p:cNvPr id="3" name="Espaço Reservado para Conteúdo 2">
                <a:extLst>
                  <a:ext uri="{FF2B5EF4-FFF2-40B4-BE49-F238E27FC236}">
                    <a16:creationId xmlns:a16="http://schemas.microsoft.com/office/drawing/2014/main" xmlns=""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416676"/>
                <a:ext cx="8601559" cy="5138057"/>
              </a:xfrm>
              <a:blipFill rotWithShape="0">
                <a:blip r:embed="rId6"/>
                <a:stretch>
                  <a:fillRect l="-1134" t="-2966" r="-1559"/>
                </a:stretch>
              </a:blipFill>
            </p:spPr>
            <p:txBody>
              <a:bodyPr/>
              <a:lstStyle/>
              <a:p>
                <a:r>
                  <a:rPr lang="pt-BR">
                    <a:noFill/>
                  </a:rPr>
                  <a:t> </a:t>
                </a:r>
              </a:p>
            </p:txBody>
          </p:sp>
        </mc:Fallback>
      </mc:AlternateContent>
    </p:spTree>
    <p:extLst>
      <p:ext uri="{BB962C8B-B14F-4D97-AF65-F5344CB8AC3E}">
        <p14:creationId xmlns:p14="http://schemas.microsoft.com/office/powerpoint/2010/main" val="17707148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Agenda</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pt-BR" dirty="0" smtClean="0"/>
              <a:t>Motivação por trás do estudo de IA</a:t>
            </a:r>
            <a:endParaRPr lang="pt-BR" dirty="0"/>
          </a:p>
          <a:p>
            <a:pPr marL="514350" indent="-514350">
              <a:buFont typeface="+mj-lt"/>
              <a:buAutoNum type="arabicPeriod"/>
            </a:pPr>
            <a:r>
              <a:rPr lang="pt-BR" dirty="0" smtClean="0"/>
              <a:t>Um Pouco de História</a:t>
            </a:r>
            <a:endParaRPr lang="pt-BR" dirty="0"/>
          </a:p>
          <a:p>
            <a:pPr marL="514350" indent="-514350">
              <a:buFont typeface="+mj-lt"/>
              <a:buAutoNum type="arabicPeriod"/>
            </a:pPr>
            <a:r>
              <a:rPr lang="pt-BR" dirty="0"/>
              <a:t>Introdução à Inteligência Artificial (IA)</a:t>
            </a:r>
          </a:p>
          <a:p>
            <a:pPr marL="514350" indent="-514350">
              <a:buFont typeface="+mj-lt"/>
              <a:buAutoNum type="arabicPeriod"/>
            </a:pPr>
            <a:r>
              <a:rPr lang="pt-BR" dirty="0"/>
              <a:t>Aplicações de IA</a:t>
            </a:r>
          </a:p>
          <a:p>
            <a:pPr marL="514350" indent="-514350">
              <a:buFont typeface="+mj-lt"/>
              <a:buAutoNum type="arabicPeriod"/>
            </a:pPr>
            <a:r>
              <a:rPr lang="pt-BR" dirty="0"/>
              <a:t>Introdução ao Aprendizado de Máquina</a:t>
            </a:r>
          </a:p>
          <a:p>
            <a:pPr marL="514350" indent="-514350">
              <a:buFont typeface="+mj-lt"/>
              <a:buAutoNum type="arabicPeriod"/>
            </a:pPr>
            <a:r>
              <a:rPr lang="pt-BR" dirty="0"/>
              <a:t>Tipos de </a:t>
            </a:r>
            <a:r>
              <a:rPr lang="pt-BR" dirty="0" smtClean="0"/>
              <a:t>Algoritmos de Aprendizado </a:t>
            </a:r>
            <a:r>
              <a:rPr lang="pt-BR" dirty="0"/>
              <a:t>de </a:t>
            </a:r>
            <a:r>
              <a:rPr lang="pt-BR" dirty="0" smtClean="0"/>
              <a:t>Máquina (ML)</a:t>
            </a:r>
            <a:endParaRPr lang="pt-BR" dirty="0"/>
          </a:p>
          <a:p>
            <a:pPr marL="514350" indent="-514350">
              <a:buFont typeface="+mj-lt"/>
              <a:buAutoNum type="arabicPeriod"/>
            </a:pPr>
            <a:r>
              <a:rPr lang="pt-BR" dirty="0"/>
              <a:t>Tipos de </a:t>
            </a:r>
            <a:r>
              <a:rPr lang="pt-BR" dirty="0" smtClean="0"/>
              <a:t>Treinamento de Algoritmos de Aprendizado de Máquina</a:t>
            </a:r>
            <a:endParaRPr lang="pt-BR" dirty="0"/>
          </a:p>
          <a:p>
            <a:pPr marL="514350" indent="-514350">
              <a:buFont typeface="+mj-lt"/>
              <a:buAutoNum type="arabicPeriod"/>
            </a:pPr>
            <a:r>
              <a:rPr lang="pt-BR" dirty="0" smtClean="0"/>
              <a:t>Exemplo</a:t>
            </a:r>
            <a:r>
              <a:rPr lang="pt-BR" dirty="0"/>
              <a:t>: Uso de ML em um Sistema de </a:t>
            </a:r>
            <a:r>
              <a:rPr lang="pt-BR" dirty="0" smtClean="0"/>
              <a:t>Comunicação</a:t>
            </a:r>
            <a:endParaRPr lang="pt-BR" dirty="0"/>
          </a:p>
        </p:txBody>
      </p:sp>
    </p:spTree>
    <p:extLst>
      <p:ext uri="{BB962C8B-B14F-4D97-AF65-F5344CB8AC3E}">
        <p14:creationId xmlns:p14="http://schemas.microsoft.com/office/powerpoint/2010/main" val="4091061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79480" cy="3255661"/>
          </a:xfrm>
        </p:spPr>
        <p:txBody>
          <a:bodyPr>
            <a:normAutofit fontScale="85000" lnSpcReduction="20000"/>
          </a:bodyPr>
          <a:lstStyle/>
          <a:p>
            <a:r>
              <a:rPr lang="pt-BR" dirty="0" smtClean="0"/>
              <a:t>Regressão Linear.</a:t>
            </a:r>
          </a:p>
          <a:p>
            <a:r>
              <a:rPr lang="pt-BR" dirty="0"/>
              <a:t>Regressão </a:t>
            </a:r>
            <a:r>
              <a:rPr lang="pt-BR" dirty="0" smtClean="0"/>
              <a:t>Logística.</a:t>
            </a:r>
          </a:p>
          <a:p>
            <a:r>
              <a:rPr lang="pt-BR" dirty="0" smtClean="0"/>
              <a:t>k </a:t>
            </a:r>
            <a:r>
              <a:rPr lang="pt-BR" dirty="0"/>
              <a:t>vizinhos mais </a:t>
            </a:r>
            <a:r>
              <a:rPr lang="pt-BR" dirty="0" smtClean="0"/>
              <a:t>próximos (</a:t>
            </a:r>
            <a:r>
              <a:rPr lang="pt-BR" i="1" dirty="0" smtClean="0"/>
              <a:t>k-nearest </a:t>
            </a:r>
            <a:r>
              <a:rPr lang="pt-BR" i="1" dirty="0"/>
              <a:t>neighbors </a:t>
            </a:r>
            <a:r>
              <a:rPr lang="pt-BR" dirty="0" smtClean="0"/>
              <a:t>- k-NN).</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 </a:t>
            </a:r>
            <a:r>
              <a:rPr lang="pt-BR" dirty="0" smtClean="0"/>
              <a:t>- SVMs).</a:t>
            </a:r>
            <a:endParaRPr lang="pt-BR" dirty="0"/>
          </a:p>
          <a:p>
            <a:r>
              <a:rPr lang="pt-BR" dirty="0"/>
              <a:t>Redes Neurais Artificiais</a:t>
            </a:r>
          </a:p>
          <a:p>
            <a:pPr lvl="1"/>
            <a:r>
              <a:rPr lang="pt-BR" dirty="0"/>
              <a:t>Alguns tipos </a:t>
            </a:r>
            <a:r>
              <a:rPr lang="pt-BR" dirty="0" smtClean="0"/>
              <a:t>podem </a:t>
            </a:r>
            <a:r>
              <a:rPr lang="pt-BR" dirty="0"/>
              <a:t>ser </a:t>
            </a:r>
            <a:r>
              <a:rPr lang="pt-BR" dirty="0" smtClean="0"/>
              <a:t>não-supervisionados, e.g., </a:t>
            </a:r>
            <a:r>
              <a:rPr lang="pt-BR" dirty="0" err="1"/>
              <a:t>auto-codificadores</a:t>
            </a:r>
            <a:r>
              <a:rPr lang="pt-BR" dirty="0"/>
              <a:t>. Outros tipos podem ser semi-supervisionados, como as redes de crenças profundas </a:t>
            </a:r>
            <a:r>
              <a:rPr lang="pt-BR" dirty="0" smtClean="0"/>
              <a:t>(do Inglês, Deep </a:t>
            </a:r>
            <a:r>
              <a:rPr lang="pt-BR" dirty="0"/>
              <a:t>Belief Networks).</a:t>
            </a:r>
          </a:p>
        </p:txBody>
      </p:sp>
      <p:pic>
        <p:nvPicPr>
          <p:cNvPr id="4" name="Picture 3"/>
          <p:cNvPicPr>
            <a:picLocks noChangeAspect="1"/>
          </p:cNvPicPr>
          <p:nvPr/>
        </p:nvPicPr>
        <p:blipFill>
          <a:blip r:embed="rId3"/>
          <a:stretch>
            <a:fillRect/>
          </a:stretch>
        </p:blipFill>
        <p:spPr>
          <a:xfrm>
            <a:off x="3538516" y="5271896"/>
            <a:ext cx="4258968" cy="1398896"/>
          </a:xfrm>
          <a:prstGeom prst="rect">
            <a:avLst/>
          </a:prstGeom>
        </p:spPr>
      </p:pic>
      <p:pic>
        <p:nvPicPr>
          <p:cNvPr id="5" name="Picture 4"/>
          <p:cNvPicPr>
            <a:picLocks noChangeAspect="1"/>
          </p:cNvPicPr>
          <p:nvPr/>
        </p:nvPicPr>
        <p:blipFill>
          <a:blip r:embed="rId4"/>
          <a:stretch>
            <a:fillRect/>
          </a:stretch>
        </p:blipFill>
        <p:spPr>
          <a:xfrm>
            <a:off x="968187" y="5215935"/>
            <a:ext cx="2246007" cy="1567966"/>
          </a:xfrm>
          <a:prstGeom prst="rect">
            <a:avLst/>
          </a:prstGeom>
        </p:spPr>
      </p:pic>
      <p:sp>
        <p:nvSpPr>
          <p:cNvPr id="6" name="TextBox 5"/>
          <p:cNvSpPr txBox="1"/>
          <p:nvPr/>
        </p:nvSpPr>
        <p:spPr>
          <a:xfrm>
            <a:off x="2281865" y="4942786"/>
            <a:ext cx="5298783" cy="276999"/>
          </a:xfrm>
          <a:prstGeom prst="rect">
            <a:avLst/>
          </a:prstGeom>
          <a:noFill/>
        </p:spPr>
        <p:txBody>
          <a:bodyPr wrap="square" rtlCol="0">
            <a:spAutoFit/>
          </a:bodyPr>
          <a:lstStyle/>
          <a:p>
            <a:r>
              <a:rPr lang="pt-BR" sz="1200" b="1" dirty="0" smtClean="0"/>
              <a:t>Exemplos</a:t>
            </a:r>
            <a:r>
              <a:rPr lang="pt-BR" sz="1200" dirty="0" smtClean="0"/>
              <a:t>: predição de perda por caminho e da ocupação do espectro.</a:t>
            </a:r>
            <a:endParaRPr lang="pt-BR" sz="1200" dirty="0"/>
          </a:p>
        </p:txBody>
      </p:sp>
      <p:pic>
        <p:nvPicPr>
          <p:cNvPr id="7" name="Picture 8" descr="Convolutional Neural Network Tutorial: From Basic to Advanced -  MissingLink.a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9346" y="1209990"/>
            <a:ext cx="4188334" cy="9613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Decision Tree vs. Random Forest - Which Algorithm Should you Us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9911" y="2535553"/>
            <a:ext cx="2338316" cy="14992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rtificial Neural Networks for Machine Learning - Every aspect you need to  know about - DataFlair"/>
          <p:cNvPicPr>
            <a:picLocks noChangeAspect="1" noChangeArrowheads="1"/>
          </p:cNvPicPr>
          <p:nvPr/>
        </p:nvPicPr>
        <p:blipFill rotWithShape="1">
          <a:blip r:embed="rId7">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fontScale="92500" lnSpcReduction="1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(muitas vezes 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aprender/descobrir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 de </a:t>
                </a:r>
                <a:r>
                  <a:rPr lang="pt-BR" dirty="0"/>
                  <a:t>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a16="http://schemas.microsoft.com/office/drawing/2014/main" xmlns="" xmlns:a14="http://schemas.microsoft.com/office/drawing/2010/main" id="{5E0262E2-3A0F-4805-BCCB-6745237D1574}"/>
                  </a:ext>
                </a:extLst>
              </p:cNvPr>
              <p:cNvSpPr>
                <a:spLocks noGrp="1" noRot="1" noChangeAspect="1" noMove="1" noResize="1" noEditPoints="1" noAdjustHandles="1" noChangeArrowheads="1" noChangeShapeType="1" noTextEdit="1"/>
              </p:cNvSpPr>
              <p:nvPr>
                <p:ph idx="1"/>
              </p:nvPr>
            </p:nvSpPr>
            <p:spPr>
              <a:xfrm>
                <a:off x="838199" y="1634258"/>
                <a:ext cx="11238969" cy="3107681"/>
              </a:xfrm>
              <a:blipFill rotWithShape="0">
                <a:blip r:embed="rId3"/>
                <a:stretch>
                  <a:fillRect l="-813" t="-3922" r="-759" b="-2353"/>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a16="http://schemas.microsoft.com/office/drawing/2014/main" xmlns=""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xmlns=""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xmlns=""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xmlns=""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397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pic>
        <p:nvPicPr>
          <p:cNvPr id="12" name="Picture 11"/>
          <p:cNvPicPr>
            <a:picLocks noChangeAspect="1"/>
          </p:cNvPicPr>
          <p:nvPr/>
        </p:nvPicPr>
        <p:blipFill>
          <a:blip r:embed="rId8"/>
          <a:stretch>
            <a:fillRect/>
          </a:stretch>
        </p:blipFill>
        <p:spPr>
          <a:xfrm>
            <a:off x="9183462" y="351193"/>
            <a:ext cx="2782156" cy="1283065"/>
          </a:xfrm>
          <a:prstGeom prst="rect">
            <a:avLst/>
          </a:prstGeom>
        </p:spPr>
      </p:pic>
      <p:sp>
        <p:nvSpPr>
          <p:cNvPr id="13" name="Rectangle 12"/>
          <p:cNvSpPr/>
          <p:nvPr/>
        </p:nvSpPr>
        <p:spPr>
          <a:xfrm>
            <a:off x="8956955" y="-5080"/>
            <a:ext cx="3120213" cy="369332"/>
          </a:xfrm>
          <a:prstGeom prst="rect">
            <a:avLst/>
          </a:prstGeom>
        </p:spPr>
        <p:txBody>
          <a:bodyPr wrap="none">
            <a:spAutoFit/>
          </a:bodyPr>
          <a:lstStyle/>
          <a:p>
            <a:r>
              <a:rPr lang="pt-BR" b="1" dirty="0" smtClean="0"/>
              <a:t>Aumento de </a:t>
            </a:r>
            <a:r>
              <a:rPr lang="pt-BR" b="1" dirty="0"/>
              <a:t>dimensionalidade</a:t>
            </a:r>
            <a:endParaRPr lang="pt-BR" dirty="0"/>
          </a:p>
        </p:txBody>
      </p:sp>
    </p:spTree>
    <p:extLst>
      <p:ext uri="{BB962C8B-B14F-4D97-AF65-F5344CB8AC3E}">
        <p14:creationId xmlns:p14="http://schemas.microsoft.com/office/powerpoint/2010/main" val="1675185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os atributos em </a:t>
            </a:r>
            <a:r>
              <a:rPr lang="pt-BR" b="1" i="1" dirty="0"/>
              <a:t>k</a:t>
            </a:r>
            <a:r>
              <a:rPr lang="pt-BR" dirty="0"/>
              <a:t> </a:t>
            </a:r>
            <a:r>
              <a:rPr lang="pt-BR" dirty="0" smtClean="0"/>
              <a:t>clusters (ou grupos) </a:t>
            </a:r>
            <a:r>
              <a:rPr lang="pt-BR" dirty="0"/>
              <a:t>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2266368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C072B4-08DC-4EC3-807C-FF1F20479966}"/>
              </a:ext>
            </a:extLst>
          </p:cNvPr>
          <p:cNvSpPr>
            <a:spLocks noGrp="1"/>
          </p:cNvSpPr>
          <p:nvPr>
            <p:ph type="title"/>
          </p:nvPr>
        </p:nvSpPr>
        <p:spPr>
          <a:xfrm>
            <a:off x="838200" y="269875"/>
            <a:ext cx="10515600" cy="854075"/>
          </a:xfrm>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xmlns="" id="{95B7F092-8157-4160-92C8-7BB3445DAFEA}"/>
              </a:ext>
            </a:extLst>
          </p:cNvPr>
          <p:cNvSpPr>
            <a:spLocks noGrp="1"/>
          </p:cNvSpPr>
          <p:nvPr>
            <p:ph idx="1"/>
          </p:nvPr>
        </p:nvSpPr>
        <p:spPr>
          <a:xfrm>
            <a:off x="838200" y="1409700"/>
            <a:ext cx="10835640" cy="5204460"/>
          </a:xfrm>
        </p:spPr>
        <p:txBody>
          <a:bodyPr>
            <a:normAutofit/>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demorado, caro ou complexo.</a:t>
            </a:r>
          </a:p>
          <a:p>
            <a:r>
              <a:rPr lang="pt-BR" dirty="0" smtClean="0"/>
              <a:t>Algoritmos de aprendizagem semi-supervisionada são o resultado da combinação de algoritmos supervisionados e não-supervisionados.</a:t>
            </a:r>
          </a:p>
          <a:p>
            <a:r>
              <a:rPr lang="pt-BR" dirty="0"/>
              <a:t>Uma maneira de </a:t>
            </a:r>
            <a:r>
              <a:rPr lang="pt-BR" dirty="0" smtClean="0"/>
              <a:t>realizar aprendizado semi-supervisionado </a:t>
            </a:r>
            <a:r>
              <a:rPr lang="pt-BR" dirty="0"/>
              <a:t>é combinar </a:t>
            </a:r>
            <a:r>
              <a:rPr lang="pt-BR" dirty="0" smtClean="0"/>
              <a:t>algoritmos </a:t>
            </a:r>
            <a:r>
              <a:rPr lang="pt-BR" dirty="0"/>
              <a:t>de </a:t>
            </a:r>
            <a:r>
              <a:rPr lang="pt-BR" b="1" i="1" dirty="0" smtClean="0"/>
              <a:t>clustering</a:t>
            </a:r>
            <a:r>
              <a:rPr lang="pt-BR" dirty="0" smtClean="0"/>
              <a:t> e </a:t>
            </a:r>
            <a:r>
              <a:rPr lang="pt-BR" b="1" i="1" dirty="0" smtClean="0"/>
              <a:t>classificação</a:t>
            </a:r>
            <a:r>
              <a:rPr lang="pt-BR" dirty="0" smtClean="0"/>
              <a:t>.</a:t>
            </a:r>
            <a:endParaRPr lang="pt-BR" b="1" i="1" dirty="0" smtClean="0"/>
          </a:p>
        </p:txBody>
      </p:sp>
    </p:spTree>
    <p:extLst>
      <p:ext uri="{BB962C8B-B14F-4D97-AF65-F5344CB8AC3E}">
        <p14:creationId xmlns:p14="http://schemas.microsoft.com/office/powerpoint/2010/main" val="122823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838200" y="1825624"/>
            <a:ext cx="11140440" cy="2807995"/>
          </a:xfrm>
        </p:spPr>
        <p:txBody>
          <a:bodyPr>
            <a:normAutofit lnSpcReduction="10000"/>
          </a:bodyPr>
          <a:lstStyle/>
          <a:p>
            <a:r>
              <a:rPr lang="pt-BR" b="1" dirty="0"/>
              <a:t>Exemplo</a:t>
            </a:r>
            <a:r>
              <a:rPr lang="pt-BR" dirty="0"/>
              <a:t>: Como </a:t>
            </a:r>
            <a:r>
              <a:rPr lang="pt-BR" b="1" i="1" dirty="0"/>
              <a:t>classificaríamos</a:t>
            </a:r>
            <a:r>
              <a:rPr lang="pt-BR" dirty="0"/>
              <a:t> (economia, esportes, política, entretenimento, etc.) milhões de textos </a:t>
            </a:r>
            <a:r>
              <a:rPr lang="pt-BR" b="1" i="1" dirty="0"/>
              <a:t>não-rotulados</a:t>
            </a:r>
            <a:r>
              <a:rPr lang="pt-BR" dirty="0"/>
              <a:t> da internet</a:t>
            </a:r>
            <a:r>
              <a:rPr lang="pt-BR" dirty="0" smtClean="0"/>
              <a:t>?</a:t>
            </a:r>
          </a:p>
          <a:p>
            <a:r>
              <a:rPr lang="pt-BR" b="1" i="1" dirty="0"/>
              <a:t>Clustering</a:t>
            </a:r>
            <a:r>
              <a:rPr lang="pt-BR" dirty="0"/>
              <a:t> agrupa a quantidade massiva de textos e usamos apenas os exemplos mais representativos de cada </a:t>
            </a:r>
            <a:r>
              <a:rPr lang="pt-BR" b="1" i="1" dirty="0"/>
              <a:t>cluster</a:t>
            </a:r>
            <a:r>
              <a:rPr lang="pt-BR" dirty="0"/>
              <a:t> (quantidade bem menor de textos) para </a:t>
            </a:r>
            <a:r>
              <a:rPr lang="pt-BR" b="1" i="1" dirty="0" smtClean="0"/>
              <a:t>rotular</a:t>
            </a:r>
            <a:r>
              <a:rPr lang="pt-BR" dirty="0" smtClean="0"/>
              <a:t>. </a:t>
            </a:r>
          </a:p>
          <a:p>
            <a:r>
              <a:rPr lang="pt-BR" dirty="0" smtClean="0"/>
              <a:t>Esses </a:t>
            </a:r>
            <a:r>
              <a:rPr lang="pt-BR" dirty="0"/>
              <a:t>exemplos rotulados são usados para treinar um </a:t>
            </a:r>
            <a:r>
              <a:rPr lang="pt-BR" b="1" i="1" dirty="0"/>
              <a:t>classificador</a:t>
            </a:r>
            <a:r>
              <a:rPr lang="pt-BR" dirty="0"/>
              <a:t>. Após, o </a:t>
            </a:r>
            <a:r>
              <a:rPr lang="pt-BR" b="1" i="1" dirty="0"/>
              <a:t>classificador</a:t>
            </a:r>
            <a:r>
              <a:rPr lang="pt-BR" dirty="0"/>
              <a:t> classifica automaticamente todos os textos</a:t>
            </a:r>
            <a:r>
              <a:rPr lang="pt-BR" dirty="0" smtClean="0"/>
              <a:t>.</a:t>
            </a:r>
            <a:endParaRPr lang="nl-BE" dirty="0"/>
          </a:p>
          <a:p>
            <a:endParaRPr lang="pt-B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685" y="4633620"/>
            <a:ext cx="8619470" cy="2224380"/>
          </a:xfrm>
          <a:prstGeom prst="rect">
            <a:avLst/>
          </a:prstGeom>
        </p:spPr>
      </p:pic>
    </p:spTree>
    <p:extLst>
      <p:ext uri="{BB962C8B-B14F-4D97-AF65-F5344CB8AC3E}">
        <p14:creationId xmlns:p14="http://schemas.microsoft.com/office/powerpoint/2010/main" val="13739361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xmlns="" xmlns:a14="http://schemas.microsoft.com/office/drawing/2010/main" xmlns:mc="http://schemas.openxmlformats.org/markup-compatibility/2006"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a:t>
            </a:r>
            <a:r>
              <a:rPr lang="pt-BR" b="1" i="1" dirty="0" smtClean="0"/>
              <a:t>não </a:t>
            </a:r>
            <a:r>
              <a:rPr lang="pt-BR" b="1" i="1" dirty="0" smtClean="0"/>
              <a:t>temos exemplos </a:t>
            </a:r>
            <a:r>
              <a:rPr lang="pt-BR" b="1" i="1" dirty="0" smtClean="0"/>
              <a:t>de treinamento</a:t>
            </a:r>
            <a:r>
              <a:rPr lang="pt-BR" dirty="0" smtClean="0"/>
              <a:t>,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a:t>
            </a:r>
            <a:r>
              <a:rPr lang="pt-BR" dirty="0" smtClean="0"/>
              <a:t>aprende </a:t>
            </a:r>
            <a:r>
              <a:rPr lang="pt-BR" dirty="0"/>
              <a:t>como se comportar em um </a:t>
            </a:r>
            <a:r>
              <a:rPr lang="pt-BR" b="1" i="1" dirty="0"/>
              <a:t>ambiente</a:t>
            </a:r>
            <a:r>
              <a:rPr lang="pt-BR" dirty="0"/>
              <a:t> através de interações do tipo </a:t>
            </a:r>
            <a:r>
              <a:rPr lang="pt-BR" b="1" i="1" dirty="0" smtClean="0"/>
              <a:t>tentativa </a:t>
            </a:r>
            <a:r>
              <a:rPr lang="pt-BR" b="1" i="1" dirty="0"/>
              <a:t>e </a:t>
            </a:r>
            <a:r>
              <a:rPr lang="pt-BR" b="1" i="1" dirty="0" smtClean="0"/>
              <a:t>erro</a:t>
            </a:r>
            <a:r>
              <a:rPr lang="pt-BR" dirty="0" smtClean="0"/>
              <a:t>.</a:t>
            </a:r>
            <a:endParaRPr lang="pt-BR" dirty="0"/>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a:t>
            </a:r>
            <a:r>
              <a:rPr lang="pt-BR" b="1" dirty="0" smtClean="0"/>
              <a:t>política</a:t>
            </a:r>
            <a:r>
              <a:rPr lang="pt-BR" dirty="0"/>
              <a:t> </a:t>
            </a:r>
            <a:r>
              <a:rPr lang="pt-BR" dirty="0" smtClean="0"/>
              <a:t>é </a:t>
            </a:r>
            <a:r>
              <a:rPr lang="pt-BR" dirty="0" smtClean="0"/>
              <a:t>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a:t>
            </a:r>
            <a:endParaRPr lang="pt-BR" dirty="0" smtClean="0"/>
          </a:p>
        </p:txBody>
      </p:sp>
      <p:pic>
        <p:nvPicPr>
          <p:cNvPr id="3074" name="Picture 2" descr="Three Things to Know About Reinforcement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l="4336" t="1757" r="5362" b="1946"/>
          <a:stretch/>
        </p:blipFill>
        <p:spPr bwMode="auto">
          <a:xfrm>
            <a:off x="6736293" y="143707"/>
            <a:ext cx="2798261" cy="15002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0068482" y="143707"/>
            <a:ext cx="1819246" cy="1653860"/>
          </a:xfrm>
          <a:prstGeom prst="rect">
            <a:avLst/>
          </a:prstGeom>
        </p:spPr>
      </p:pic>
    </p:spTree>
    <p:extLst>
      <p:ext uri="{BB962C8B-B14F-4D97-AF65-F5344CB8AC3E}">
        <p14:creationId xmlns:p14="http://schemas.microsoft.com/office/powerpoint/2010/main" val="2156319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19465"/>
            <a:ext cx="11155680" cy="1149777"/>
          </a:xfrm>
        </p:spPr>
        <p:txBody>
          <a:bodyPr>
            <a:normAutofit fontScale="90000"/>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200" y="1445028"/>
            <a:ext cx="10328779" cy="3024743"/>
          </a:xfrm>
        </p:spPr>
        <p:txBody>
          <a:bodyPr>
            <a:normAutofit fontScale="92500" lnSpcReduction="20000"/>
          </a:bodyPr>
          <a:lstStyle/>
          <a:p>
            <a:r>
              <a:rPr lang="pt-BR" dirty="0" smtClean="0"/>
              <a:t>Q-Learning</a:t>
            </a:r>
          </a:p>
          <a:p>
            <a:pPr lvl="1">
              <a:buFont typeface="Wingdings" panose="05000000000000000000" pitchFamily="2" charset="2"/>
              <a:buChar char="§"/>
            </a:pPr>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buFont typeface="Wingdings" panose="05000000000000000000" pitchFamily="2" charset="2"/>
              <a:buChar char="§"/>
            </a:pPr>
            <a:r>
              <a:rPr lang="pt-BR" b="1" i="1" dirty="0" smtClean="0"/>
              <a:t>Q</a:t>
            </a:r>
            <a:r>
              <a:rPr lang="pt-BR" i="1" dirty="0" smtClean="0"/>
              <a:t>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buFont typeface="Wingdings" panose="05000000000000000000" pitchFamily="2" charset="2"/>
              <a:buChar char="§"/>
            </a:pPr>
            <a:r>
              <a:rPr lang="pt-BR" dirty="0" smtClean="0"/>
              <a:t>Junção de Deep Learning + Q-Learning. </a:t>
            </a:r>
            <a:endParaRPr lang="pt-BR" dirty="0" smtClean="0"/>
          </a:p>
          <a:p>
            <a:pPr lvl="1">
              <a:buFont typeface="Wingdings" panose="05000000000000000000" pitchFamily="2" charset="2"/>
              <a:buChar char="§"/>
            </a:pPr>
            <a:r>
              <a:rPr lang="pt-BR" dirty="0" smtClean="0"/>
              <a:t>Redes </a:t>
            </a:r>
            <a:r>
              <a:rPr lang="pt-BR" dirty="0" smtClean="0"/>
              <a:t>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buFont typeface="Wingdings" panose="05000000000000000000" pitchFamily="2" charset="2"/>
              <a:buChar char="§"/>
            </a:pPr>
            <a:r>
              <a:rPr lang="pt-BR" dirty="0" smtClean="0"/>
              <a:t>O Q-Learning tabela a </a:t>
            </a:r>
            <a:r>
              <a:rPr lang="pt-BR" b="1" i="1" dirty="0" smtClean="0"/>
              <a:t>função-Q</a:t>
            </a:r>
            <a:r>
              <a:rPr lang="pt-BR" dirty="0" smtClean="0"/>
              <a:t>, já o Deep Q-Learning encontra uma </a:t>
            </a:r>
            <a:r>
              <a:rPr lang="pt-BR" b="1" i="1" dirty="0" smtClean="0"/>
              <a:t>função</a:t>
            </a:r>
            <a:r>
              <a:rPr lang="pt-BR" dirty="0" smtClean="0"/>
              <a:t>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6866896" y="4469771"/>
            <a:ext cx="4869258" cy="2264427"/>
          </a:xfrm>
          <a:prstGeom prst="rect">
            <a:avLst/>
          </a:prstGeom>
        </p:spPr>
      </p:pic>
      <p:pic>
        <p:nvPicPr>
          <p:cNvPr id="5" name="Picture 4"/>
          <p:cNvPicPr>
            <a:picLocks noChangeAspect="1"/>
          </p:cNvPicPr>
          <p:nvPr/>
        </p:nvPicPr>
        <p:blipFill>
          <a:blip r:embed="rId4"/>
          <a:stretch>
            <a:fillRect/>
          </a:stretch>
        </p:blipFill>
        <p:spPr>
          <a:xfrm>
            <a:off x="838199" y="4469771"/>
            <a:ext cx="5519543" cy="2264428"/>
          </a:xfrm>
          <a:prstGeom prst="rect">
            <a:avLst/>
          </a:prstGeom>
        </p:spPr>
      </p:pic>
    </p:spTree>
    <p:extLst>
      <p:ext uri="{BB962C8B-B14F-4D97-AF65-F5344CB8AC3E}">
        <p14:creationId xmlns:p14="http://schemas.microsoft.com/office/powerpoint/2010/main" val="2039095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a:bodyPr>
          <a:lstStyle/>
          <a:p>
            <a:pPr algn="just"/>
            <a:r>
              <a:rPr lang="pt-BR" dirty="0" smtClean="0"/>
              <a:t>Uma </a:t>
            </a:r>
            <a:r>
              <a:rPr lang="pt-BR" b="1" i="1" dirty="0" smtClean="0"/>
              <a:t>metaheurística</a:t>
            </a:r>
            <a:r>
              <a:rPr lang="pt-BR" dirty="0" smtClean="0"/>
              <a:t> </a:t>
            </a:r>
            <a:r>
              <a:rPr lang="pt-BR" dirty="0"/>
              <a:t>é um </a:t>
            </a:r>
            <a:r>
              <a:rPr lang="pt-BR" dirty="0" smtClean="0"/>
              <a:t>método </a:t>
            </a:r>
            <a:r>
              <a:rPr lang="pt-BR" b="1" i="1" dirty="0" smtClean="0"/>
              <a:t>heurístico</a:t>
            </a:r>
            <a:r>
              <a:rPr lang="pt-BR" dirty="0" smtClean="0"/>
              <a:t> usado para </a:t>
            </a:r>
            <a:r>
              <a:rPr lang="pt-BR" dirty="0"/>
              <a:t>resolver de forma genérica problemas de </a:t>
            </a:r>
            <a:r>
              <a:rPr lang="pt-BR" dirty="0" smtClean="0"/>
              <a:t>otimização.</a:t>
            </a:r>
          </a:p>
          <a:p>
            <a:pPr lvl="1" algn="just">
              <a:buFont typeface="Wingdings" panose="05000000000000000000" pitchFamily="2" charset="2"/>
              <a:buChar char="§"/>
            </a:pPr>
            <a:r>
              <a:rPr lang="pt-BR" b="1" i="1" dirty="0"/>
              <a:t>Heurística</a:t>
            </a:r>
            <a:r>
              <a:rPr lang="pt-BR" dirty="0"/>
              <a:t> é um método ou processo criado com o objetivo de encontrar soluções, </a:t>
            </a:r>
            <a:r>
              <a:rPr lang="pt-BR" dirty="0" smtClean="0"/>
              <a:t>de forma rápida e muitas </a:t>
            </a:r>
            <a:r>
              <a:rPr lang="pt-BR" dirty="0"/>
              <a:t>vezes sub-ótimas, para um problema</a:t>
            </a:r>
            <a:r>
              <a:rPr lang="pt-BR" dirty="0" smtClean="0"/>
              <a:t>.</a:t>
            </a:r>
          </a:p>
          <a:p>
            <a:pPr algn="just"/>
            <a:r>
              <a:rPr lang="pt-BR" b="1" i="1" dirty="0" smtClean="0"/>
              <a:t>Metaheurísticas</a:t>
            </a:r>
            <a:r>
              <a:rPr lang="pt-BR" dirty="0" smtClean="0"/>
              <a:t> </a:t>
            </a:r>
            <a:r>
              <a:rPr lang="pt-BR" dirty="0"/>
              <a:t>são geralmente aplicadas a problemas para os quais não se conhece </a:t>
            </a:r>
            <a:r>
              <a:rPr lang="pt-BR" dirty="0" smtClean="0"/>
              <a:t>um algoritmo </a:t>
            </a:r>
            <a:r>
              <a:rPr lang="pt-BR" dirty="0"/>
              <a:t>eficiente </a:t>
            </a:r>
            <a:r>
              <a:rPr lang="pt-BR" dirty="0" smtClean="0"/>
              <a:t>(e.g., problemas </a:t>
            </a:r>
            <a:r>
              <a:rPr lang="pt-BR" dirty="0"/>
              <a:t>NP-completos).</a:t>
            </a:r>
            <a:endParaRPr lang="pt-BR" dirty="0" smtClean="0"/>
          </a:p>
          <a:p>
            <a:pPr algn="just"/>
            <a:r>
              <a:rPr lang="pt-BR" dirty="0" smtClean="0"/>
              <a:t>Características da</a:t>
            </a:r>
            <a:r>
              <a:rPr lang="pt-BR" dirty="0" smtClean="0"/>
              <a:t>s </a:t>
            </a:r>
            <a:r>
              <a:rPr lang="pt-BR" dirty="0" smtClean="0"/>
              <a:t>metaheurísticas:</a:t>
            </a:r>
          </a:p>
          <a:p>
            <a:pPr lvl="1" algn="just">
              <a:buFont typeface="Wingdings" panose="05000000000000000000" pitchFamily="2" charset="2"/>
              <a:buChar char="§"/>
            </a:pPr>
            <a:r>
              <a:rPr lang="pt-BR" dirty="0" smtClean="0"/>
              <a:t>não </a:t>
            </a:r>
            <a:r>
              <a:rPr lang="pt-BR" dirty="0"/>
              <a:t>garantem que uma solução globalmente ótima </a:t>
            </a:r>
            <a:r>
              <a:rPr lang="pt-BR" dirty="0" smtClean="0"/>
              <a:t>seja encontrada, mas </a:t>
            </a:r>
            <a:r>
              <a:rPr lang="pt-BR" dirty="0"/>
              <a:t>podem encontrar </a:t>
            </a:r>
            <a:r>
              <a:rPr lang="pt-BR" dirty="0" smtClean="0"/>
              <a:t>uma solução </a:t>
            </a:r>
            <a:r>
              <a:rPr lang="pt-BR" dirty="0"/>
              <a:t>suficientemente </a:t>
            </a:r>
            <a:r>
              <a:rPr lang="pt-BR" dirty="0" smtClean="0"/>
              <a:t>boa.</a:t>
            </a:r>
          </a:p>
          <a:p>
            <a:pPr lvl="1" algn="just">
              <a:buFont typeface="Wingdings" panose="05000000000000000000" pitchFamily="2" charset="2"/>
              <a:buChar char="§"/>
            </a:pPr>
            <a:r>
              <a:rPr lang="pt-BR" dirty="0" smtClean="0"/>
              <a:t>são </a:t>
            </a:r>
            <a:r>
              <a:rPr lang="pt-BR" dirty="0"/>
              <a:t>estratégias que orientam o processo de busca</a:t>
            </a:r>
            <a:r>
              <a:rPr lang="pt-BR" dirty="0" smtClean="0"/>
              <a:t>.</a:t>
            </a:r>
          </a:p>
          <a:p>
            <a:pPr lvl="1" algn="just">
              <a:buFont typeface="Wingdings" panose="05000000000000000000" pitchFamily="2" charset="2"/>
              <a:buChar char="§"/>
            </a:pPr>
            <a:r>
              <a:rPr lang="pt-BR" dirty="0"/>
              <a:t>não são específicas do </a:t>
            </a:r>
            <a:r>
              <a:rPr lang="pt-BR" dirty="0" smtClean="0"/>
              <a:t>problema, ou seja, são genéricas.</a:t>
            </a:r>
          </a:p>
          <a:p>
            <a:pPr lvl="1" algn="just">
              <a:buFont typeface="Wingdings" panose="05000000000000000000" pitchFamily="2" charset="2"/>
              <a:buChar char="§"/>
            </a:pPr>
            <a:r>
              <a:rPr lang="pt-BR" dirty="0"/>
              <a:t>f</a:t>
            </a:r>
            <a:r>
              <a:rPr lang="pt-BR" dirty="0" smtClean="0"/>
              <a:t>uncionam bem mesmo </a:t>
            </a:r>
            <a:r>
              <a:rPr lang="pt-BR" dirty="0"/>
              <a:t>com capacidade de computação </a:t>
            </a:r>
            <a:r>
              <a:rPr lang="pt-BR" dirty="0" smtClean="0"/>
              <a:t>limitada.</a:t>
            </a:r>
            <a:endParaRPr lang="pt-BR" dirty="0"/>
          </a:p>
        </p:txBody>
      </p:sp>
    </p:spTree>
    <p:extLst>
      <p:ext uri="{BB962C8B-B14F-4D97-AF65-F5344CB8AC3E}">
        <p14:creationId xmlns:p14="http://schemas.microsoft.com/office/powerpoint/2010/main" val="10695866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3"/>
          <a:stretch>
            <a:fillRect/>
          </a:stretch>
        </p:blipFill>
        <p:spPr>
          <a:xfrm>
            <a:off x="7747990" y="4230912"/>
            <a:ext cx="4040505" cy="23310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080" y="4028192"/>
            <a:ext cx="2404558" cy="2755472"/>
          </a:xfrm>
          <a:prstGeom prst="rect">
            <a:avLst/>
          </a:prstGeom>
        </p:spPr>
      </p:pic>
      <p:pic>
        <p:nvPicPr>
          <p:cNvPr id="1026" name="Picture 2" descr="Image result for particle swarm optimiz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800" y="3934887"/>
            <a:ext cx="4139028" cy="29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188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com relação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36737238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838200" y="1515292"/>
            <a:ext cx="10515600" cy="3437770"/>
          </a:xfrm>
        </p:spPr>
        <p:txBody>
          <a:bodyPr>
            <a:normAutofit lnSpcReduction="10000"/>
          </a:bodyPr>
          <a:lstStyle/>
          <a:p>
            <a:r>
              <a:rPr lang="pt-BR" b="1" dirty="0"/>
              <a:t>Pesquisa</a:t>
            </a:r>
            <a:r>
              <a:rPr lang="pt-BR" dirty="0"/>
              <a:t>: algoritmos de </a:t>
            </a:r>
            <a:r>
              <a:rPr lang="pt-BR" dirty="0" smtClean="0"/>
              <a:t>IA </a:t>
            </a:r>
            <a:r>
              <a:rPr lang="pt-BR" dirty="0"/>
              <a:t>tem </a:t>
            </a:r>
            <a:r>
              <a:rPr lang="pt-BR" dirty="0" smtClean="0"/>
              <a:t>um grande potencial </a:t>
            </a:r>
            <a:r>
              <a:rPr lang="pt-BR" dirty="0"/>
              <a:t>para solucionar problemas em várias áreas tais como a de jogos, transportes, segurança, saúde, tecnologia, varejo, finanças, etc. Portanto, o emprego de </a:t>
            </a:r>
            <a:r>
              <a:rPr lang="pt-BR" dirty="0" smtClean="0"/>
              <a:t>IA </a:t>
            </a:r>
            <a:r>
              <a:rPr lang="pt-BR" dirty="0"/>
              <a:t>em problemas destas áreas pode gerar pesquisas inovadoras.</a:t>
            </a:r>
          </a:p>
          <a:p>
            <a:pPr lvl="1"/>
            <a:r>
              <a:rPr lang="pt-BR" dirty="0"/>
              <a:t>Já se prevê que </a:t>
            </a:r>
            <a:r>
              <a:rPr lang="pt-BR" dirty="0" smtClean="0"/>
              <a:t>IA </a:t>
            </a:r>
            <a:r>
              <a:rPr lang="pt-BR" dirty="0"/>
              <a:t>terá um papel importante no desenvolvimento da próxima geração de redes </a:t>
            </a:r>
            <a:r>
              <a:rPr lang="pt-BR" dirty="0" smtClean="0"/>
              <a:t>móveis e sem-fio </a:t>
            </a:r>
            <a:r>
              <a:rPr lang="pt-BR" dirty="0"/>
              <a:t>(e.g., 6G</a:t>
            </a:r>
            <a:r>
              <a:rPr lang="pt-BR" dirty="0" smtClean="0"/>
              <a:t>).</a:t>
            </a:r>
            <a:endParaRPr lang="pt-BR" b="1" dirty="0" smtClean="0"/>
          </a:p>
          <a:p>
            <a:r>
              <a:rPr lang="pt-BR" b="1" dirty="0" smtClean="0"/>
              <a:t>Emprego</a:t>
            </a:r>
            <a:r>
              <a:rPr lang="pt-BR" dirty="0"/>
              <a:t>: grandes companhias </a:t>
            </a:r>
            <a:r>
              <a:rPr lang="pt-BR" dirty="0" smtClean="0"/>
              <a:t>usam IA </a:t>
            </a:r>
            <a:r>
              <a:rPr lang="pt-BR" dirty="0"/>
              <a:t>para resolver os mais diversos tipos de problemas e assim </a:t>
            </a:r>
            <a:r>
              <a:rPr lang="pt-BR" dirty="0" smtClean="0"/>
              <a:t>aumentarem </a:t>
            </a:r>
            <a:r>
              <a:rPr lang="pt-BR" dirty="0"/>
              <a:t>sua </a:t>
            </a:r>
            <a:r>
              <a:rPr lang="pt-BR" dirty="0" smtClean="0"/>
              <a:t>receita.</a:t>
            </a:r>
            <a:endParaRPr lang="pt-BR" dirty="0"/>
          </a:p>
        </p:txBody>
      </p:sp>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a16="http://schemas.microsoft.com/office/drawing/2014/main" xmlns=""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a16="http://schemas.microsoft.com/office/drawing/2014/main" xmlns=""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Neste tipo de treinamento, o 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Entretanto, 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447554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a:t>Neste tipo de treinamento, o algoritmo </a:t>
            </a:r>
            <a:r>
              <a:rPr lang="pt-BR" dirty="0" smtClean="0"/>
              <a:t>é treinado </a:t>
            </a:r>
            <a:r>
              <a:rPr lang="pt-BR" dirty="0"/>
              <a:t>com todos os </a:t>
            </a:r>
            <a:r>
              <a:rPr lang="pt-BR" dirty="0" smtClean="0"/>
              <a:t>exemplos disponíveis.</a:t>
            </a:r>
          </a:p>
          <a:p>
            <a:r>
              <a:rPr lang="pt-BR" dirty="0"/>
              <a:t>É um tipo de treinamento simples, de fácil implementação e obtém ótimos resultados</a:t>
            </a:r>
            <a:r>
              <a:rPr lang="pt-BR" dirty="0" smtClean="0"/>
              <a:t>.</a:t>
            </a:r>
          </a:p>
          <a:p>
            <a:r>
              <a:rPr lang="pt-BR" dirty="0"/>
              <a:t>Dados podem ser pré-processados/analisados, evitando assim, dados corrompidos ou com problemas</a:t>
            </a:r>
            <a:r>
              <a:rPr lang="pt-BR" dirty="0" smtClean="0"/>
              <a:t>.</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p:txBody>
      </p:sp>
    </p:spTree>
    <p:extLst>
      <p:ext uri="{BB962C8B-B14F-4D97-AF65-F5344CB8AC3E}">
        <p14:creationId xmlns:p14="http://schemas.microsoft.com/office/powerpoint/2010/main" val="26296857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6571" y="54875"/>
            <a:ext cx="11674929" cy="886822"/>
          </a:xfrm>
        </p:spPr>
        <p:txBody>
          <a:bodyPr>
            <a:normAutofit/>
          </a:bodyPr>
          <a:lstStyle/>
          <a:p>
            <a:r>
              <a:rPr lang="pt-BR" sz="4000" b="1" dirty="0" smtClean="0"/>
              <a:t>Exemplo</a:t>
            </a:r>
            <a:r>
              <a:rPr lang="pt-BR" sz="4000" dirty="0" smtClean="0"/>
              <a:t>: Autoencoder para Sistemas de Comunicações</a:t>
            </a:r>
            <a:endParaRPr lang="pt-BR" sz="4000" dirty="0"/>
          </a:p>
        </p:txBody>
      </p:sp>
      <p:sp>
        <p:nvSpPr>
          <p:cNvPr id="208" name="Content Placeholder 2"/>
          <p:cNvSpPr>
            <a:spLocks noGrp="1"/>
          </p:cNvSpPr>
          <p:nvPr>
            <p:ph idx="1"/>
          </p:nvPr>
        </p:nvSpPr>
        <p:spPr>
          <a:xfrm>
            <a:off x="5704764" y="1091820"/>
            <a:ext cx="6296736" cy="5590963"/>
          </a:xfrm>
        </p:spPr>
        <p:txBody>
          <a:bodyPr/>
          <a:lstStyle/>
          <a:p>
            <a:r>
              <a:rPr lang="pt-BR" dirty="0" smtClean="0"/>
              <a:t>Modelo de aprendizado não-supervisionado.</a:t>
            </a:r>
          </a:p>
          <a:p>
            <a:r>
              <a:rPr lang="pt-BR" dirty="0" smtClean="0"/>
              <a:t>Rede </a:t>
            </a:r>
            <a:r>
              <a:rPr lang="pt-BR" dirty="0"/>
              <a:t>neural que aprende a copiar sua entrada para sua saída</a:t>
            </a:r>
            <a:r>
              <a:rPr lang="pt-BR" dirty="0" smtClean="0"/>
              <a:t>.</a:t>
            </a:r>
          </a:p>
          <a:p>
            <a:r>
              <a:rPr lang="pt-BR" b="1" dirty="0" smtClean="0"/>
              <a:t>Objetivo</a:t>
            </a:r>
            <a:r>
              <a:rPr lang="pt-BR" dirty="0" smtClean="0"/>
              <a:t>: </a:t>
            </a:r>
            <a:r>
              <a:rPr lang="pt-BR" dirty="0"/>
              <a:t>aprender uma representação </a:t>
            </a:r>
            <a:r>
              <a:rPr lang="pt-BR" dirty="0" smtClean="0"/>
              <a:t>para </a:t>
            </a:r>
            <a:r>
              <a:rPr lang="pt-BR" dirty="0"/>
              <a:t>um conjunto de dados, </a:t>
            </a:r>
            <a:r>
              <a:rPr lang="pt-BR" dirty="0" smtClean="0"/>
              <a:t>para redução ou aumento de dimensionalidade.</a:t>
            </a:r>
          </a:p>
          <a:p>
            <a:r>
              <a:rPr lang="pt-BR" dirty="0" smtClean="0"/>
              <a:t>Composto por 2 partes:</a:t>
            </a:r>
          </a:p>
          <a:p>
            <a:pPr lvl="1">
              <a:buFont typeface="Wingdings" panose="05000000000000000000" pitchFamily="2" charset="2"/>
              <a:buChar char="§"/>
            </a:pPr>
            <a:r>
              <a:rPr lang="pt-BR" b="1" dirty="0" smtClean="0"/>
              <a:t>Codificador</a:t>
            </a:r>
            <a:r>
              <a:rPr lang="pt-BR" dirty="0" smtClean="0"/>
              <a:t>: encontra representações eficientes das entradas com menor ou maior dimensionalidade.</a:t>
            </a:r>
          </a:p>
          <a:p>
            <a:pPr lvl="1">
              <a:buFont typeface="Wingdings" panose="05000000000000000000" pitchFamily="2" charset="2"/>
              <a:buChar char="§"/>
            </a:pPr>
            <a:r>
              <a:rPr lang="pt-BR" b="1" dirty="0" smtClean="0"/>
              <a:t>Decodificador</a:t>
            </a:r>
            <a:r>
              <a:rPr lang="pt-BR" dirty="0" smtClean="0"/>
              <a:t>: reconstroi a entrada.</a:t>
            </a:r>
            <a:endParaRPr lang="pt-BR" dirty="0"/>
          </a:p>
        </p:txBody>
      </p:sp>
      <p:pic>
        <p:nvPicPr>
          <p:cNvPr id="209" name="Picture 208"/>
          <p:cNvPicPr>
            <a:picLocks noChangeAspect="1"/>
          </p:cNvPicPr>
          <p:nvPr/>
        </p:nvPicPr>
        <p:blipFill rotWithShape="1">
          <a:blip r:embed="rId3" cstate="print">
            <a:extLst>
              <a:ext uri="{28A0092B-C50C-407E-A947-70E740481C1C}">
                <a14:useLocalDpi xmlns:a14="http://schemas.microsoft.com/office/drawing/2010/main" val="0"/>
              </a:ext>
            </a:extLst>
          </a:blip>
          <a:srcRect l="1470" t="2225" r="2190"/>
          <a:stretch/>
        </p:blipFill>
        <p:spPr>
          <a:xfrm>
            <a:off x="631374" y="1091820"/>
            <a:ext cx="4597923" cy="2521343"/>
          </a:xfrm>
          <a:prstGeom prst="rect">
            <a:avLst/>
          </a:prstGeom>
        </p:spPr>
      </p:pic>
      <p:pic>
        <p:nvPicPr>
          <p:cNvPr id="210" name="Picture 2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374" y="3887301"/>
            <a:ext cx="4597923" cy="2910612"/>
          </a:xfrm>
          <a:prstGeom prst="rect">
            <a:avLst/>
          </a:prstGeom>
        </p:spPr>
      </p:pic>
    </p:spTree>
    <p:extLst>
      <p:ext uri="{BB962C8B-B14F-4D97-AF65-F5344CB8AC3E}">
        <p14:creationId xmlns:p14="http://schemas.microsoft.com/office/powerpoint/2010/main" val="1942085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1" y="54874"/>
            <a:ext cx="11674929" cy="1325563"/>
          </a:xfrm>
        </p:spPr>
        <p:txBody>
          <a:bodyPr>
            <a:normAutofit/>
          </a:bodyPr>
          <a:lstStyle/>
          <a:p>
            <a:r>
              <a:rPr lang="pt-BR" sz="4000" b="1" dirty="0" smtClean="0"/>
              <a:t>Exemplo</a:t>
            </a:r>
            <a:r>
              <a:rPr lang="pt-BR" sz="4000" dirty="0" smtClean="0"/>
              <a:t>: Autoencoder para Sistemas de Comunicações</a:t>
            </a:r>
            <a:endParaRPr lang="pt-BR" sz="4000"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14" y="4020012"/>
            <a:ext cx="9763836" cy="2811225"/>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314" y="2224165"/>
            <a:ext cx="10058400" cy="1066658"/>
          </a:xfrm>
          <a:prstGeom prst="rect">
            <a:avLst/>
          </a:prstGeom>
        </p:spPr>
      </p:pic>
      <p:cxnSp>
        <p:nvCxnSpPr>
          <p:cNvPr id="26" name="Straight Connector 25"/>
          <p:cNvCxnSpPr/>
          <p:nvPr/>
        </p:nvCxnSpPr>
        <p:spPr>
          <a:xfrm>
            <a:off x="1962150" y="3169693"/>
            <a:ext cx="228600" cy="8260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514850" y="3169693"/>
            <a:ext cx="342900" cy="8260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905500" y="3145406"/>
            <a:ext cx="466014" cy="850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9067801" y="3169693"/>
            <a:ext cx="1765299" cy="8260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154332" y="1182380"/>
            <a:ext cx="6434364" cy="830997"/>
          </a:xfrm>
          <a:prstGeom prst="rect">
            <a:avLst/>
          </a:prstGeom>
          <a:noFill/>
        </p:spPr>
        <p:txBody>
          <a:bodyPr wrap="square" rtlCol="0">
            <a:spAutoFit/>
          </a:bodyPr>
          <a:lstStyle/>
          <a:p>
            <a:pPr algn="ctr"/>
            <a:r>
              <a:rPr lang="pt-BR" sz="2400" b="1" dirty="0" smtClean="0">
                <a:solidFill>
                  <a:srgbClr val="7030A0"/>
                </a:solidFill>
              </a:rPr>
              <a:t>Por que não usar um autoencoder para aprender um sistema de comunicação fim-a-fim? </a:t>
            </a:r>
            <a:endParaRPr lang="pt-BR" sz="2400" b="1" dirty="0">
              <a:solidFill>
                <a:srgbClr val="7030A0"/>
              </a:solidFill>
            </a:endParaRPr>
          </a:p>
        </p:txBody>
      </p:sp>
      <p:sp>
        <p:nvSpPr>
          <p:cNvPr id="44" name="TextBox 43"/>
          <p:cNvSpPr txBox="1"/>
          <p:nvPr/>
        </p:nvSpPr>
        <p:spPr>
          <a:xfrm>
            <a:off x="9468953" y="6328046"/>
            <a:ext cx="2603304" cy="338554"/>
          </a:xfrm>
          <a:prstGeom prst="rect">
            <a:avLst/>
          </a:prstGeom>
          <a:noFill/>
        </p:spPr>
        <p:txBody>
          <a:bodyPr wrap="square" rtlCol="0">
            <a:spAutoFit/>
          </a:bodyPr>
          <a:lstStyle/>
          <a:p>
            <a:r>
              <a:rPr lang="pt-BR" sz="1600" dirty="0" smtClean="0">
                <a:hlinkClick r:id="rId5"/>
              </a:rPr>
              <a:t>Exemplo: Notebook Jupyter</a:t>
            </a:r>
            <a:endParaRPr lang="pt-BR" sz="1600" dirty="0"/>
          </a:p>
        </p:txBody>
      </p:sp>
    </p:spTree>
    <p:extLst>
      <p:ext uri="{BB962C8B-B14F-4D97-AF65-F5344CB8AC3E}">
        <p14:creationId xmlns:p14="http://schemas.microsoft.com/office/powerpoint/2010/main" val="35018305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1" y="54874"/>
            <a:ext cx="11674929" cy="1325563"/>
          </a:xfrm>
        </p:spPr>
        <p:txBody>
          <a:bodyPr>
            <a:normAutofit/>
          </a:bodyPr>
          <a:lstStyle/>
          <a:p>
            <a:r>
              <a:rPr lang="pt-BR" sz="4000" b="1" dirty="0" smtClean="0"/>
              <a:t>Exemplo</a:t>
            </a:r>
            <a:r>
              <a:rPr lang="pt-BR" sz="4000" dirty="0" smtClean="0"/>
              <a:t>: Autoencoder para Sistemas de Comunicações</a:t>
            </a:r>
            <a:endParaRPr lang="pt-BR" sz="4000" dirty="0"/>
          </a:p>
        </p:txBody>
      </p:sp>
      <p:sp>
        <p:nvSpPr>
          <p:cNvPr id="21" name="Content Placeholder 2"/>
          <p:cNvSpPr>
            <a:spLocks noGrp="1"/>
          </p:cNvSpPr>
          <p:nvPr>
            <p:ph idx="1"/>
          </p:nvPr>
        </p:nvSpPr>
        <p:spPr>
          <a:xfrm>
            <a:off x="5486401" y="1553029"/>
            <a:ext cx="6515100" cy="5294978"/>
          </a:xfrm>
        </p:spPr>
        <p:txBody>
          <a:bodyPr>
            <a:normAutofit fontScale="92500" lnSpcReduction="20000"/>
          </a:bodyPr>
          <a:lstStyle/>
          <a:p>
            <a:r>
              <a:rPr lang="pt-BR" dirty="0" smtClean="0"/>
              <a:t>Autoencoder </a:t>
            </a:r>
            <a:r>
              <a:rPr lang="pt-BR" b="1" i="1" dirty="0" smtClean="0"/>
              <a:t>aprende</a:t>
            </a:r>
            <a:r>
              <a:rPr lang="pt-BR" dirty="0" smtClean="0"/>
              <a:t> representações das </a:t>
            </a:r>
            <a:r>
              <a:rPr lang="pt-BR" dirty="0"/>
              <a:t>mensagens </a:t>
            </a:r>
            <a:r>
              <a:rPr lang="pt-BR" dirty="0" smtClean="0"/>
              <a:t>que </a:t>
            </a:r>
            <a:r>
              <a:rPr lang="pt-BR" dirty="0"/>
              <a:t>são robustas </a:t>
            </a:r>
            <a:r>
              <a:rPr lang="pt-BR" dirty="0" smtClean="0"/>
              <a:t>(redundância) em relação a </a:t>
            </a:r>
            <a:r>
              <a:rPr lang="pt-BR" dirty="0"/>
              <a:t>perturbações do </a:t>
            </a:r>
            <a:r>
              <a:rPr lang="pt-BR" dirty="0" smtClean="0"/>
              <a:t>canal (e.g., ruído AWGN, desvanecimento, etc.).</a:t>
            </a:r>
          </a:p>
          <a:p>
            <a:r>
              <a:rPr lang="pt-BR" dirty="0" smtClean="0"/>
              <a:t>Desta forma, as mensagens transmitidas são recuperadas </a:t>
            </a:r>
            <a:r>
              <a:rPr lang="pt-BR" dirty="0"/>
              <a:t>com </a:t>
            </a:r>
            <a:r>
              <a:rPr lang="pt-BR" dirty="0" smtClean="0"/>
              <a:t>pequena </a:t>
            </a:r>
            <a:r>
              <a:rPr lang="pt-BR" dirty="0"/>
              <a:t>probabilidade de erro</a:t>
            </a:r>
            <a:r>
              <a:rPr lang="pt-BR" dirty="0" smtClean="0"/>
              <a:t>.</a:t>
            </a:r>
          </a:p>
          <a:p>
            <a:r>
              <a:rPr lang="pt-BR" dirty="0" smtClean="0"/>
              <a:t>Autoencoder </a:t>
            </a:r>
            <a:r>
              <a:rPr lang="pt-BR" dirty="0"/>
              <a:t>aprendeu </a:t>
            </a:r>
            <a:r>
              <a:rPr lang="pt-BR" b="1" i="1" dirty="0"/>
              <a:t>sem qualquer conhecimento </a:t>
            </a:r>
            <a:r>
              <a:rPr lang="pt-BR" b="1" i="1" dirty="0" smtClean="0"/>
              <a:t>prévio </a:t>
            </a:r>
            <a:r>
              <a:rPr lang="pt-BR" dirty="0" smtClean="0"/>
              <a:t>todo um sistema de comunicação (codificação, mod., detecção, estimação, demod. E decodificação).</a:t>
            </a:r>
          </a:p>
          <a:p>
            <a:r>
              <a:rPr lang="pt-BR" dirty="0" smtClean="0"/>
              <a:t>Uma </a:t>
            </a:r>
            <a:r>
              <a:rPr lang="pt-BR" dirty="0"/>
              <a:t>propriedade muito importante </a:t>
            </a:r>
            <a:r>
              <a:rPr lang="pt-BR" dirty="0" smtClean="0"/>
              <a:t>dos autoencoders é </a:t>
            </a:r>
            <a:r>
              <a:rPr lang="pt-BR" dirty="0"/>
              <a:t>que </a:t>
            </a:r>
            <a:r>
              <a:rPr lang="pt-BR" dirty="0" smtClean="0"/>
              <a:t>eles </a:t>
            </a:r>
            <a:r>
              <a:rPr lang="pt-BR" b="1" i="1" dirty="0" smtClean="0"/>
              <a:t>podem </a:t>
            </a:r>
            <a:r>
              <a:rPr lang="pt-BR" b="1" i="1" dirty="0"/>
              <a:t>aprender a se comunicar </a:t>
            </a:r>
            <a:r>
              <a:rPr lang="pt-BR" b="1" i="1" dirty="0" smtClean="0"/>
              <a:t>através de </a:t>
            </a:r>
            <a:r>
              <a:rPr lang="pt-BR" b="1" i="1" dirty="0"/>
              <a:t>qualquer </a:t>
            </a:r>
            <a:r>
              <a:rPr lang="pt-BR" b="1" i="1" dirty="0" smtClean="0"/>
              <a:t>canal</a:t>
            </a:r>
            <a:r>
              <a:rPr lang="pt-BR" dirty="0" smtClean="0"/>
              <a:t>, mesmo pros casaso onde um esquema ótima não é conhecido.</a:t>
            </a:r>
          </a:p>
        </p:txBody>
      </p:sp>
      <p:sp>
        <p:nvSpPr>
          <p:cNvPr id="3" name="TextBox 2"/>
          <p:cNvSpPr txBox="1"/>
          <p:nvPr/>
        </p:nvSpPr>
        <p:spPr>
          <a:xfrm>
            <a:off x="1103086" y="5407578"/>
            <a:ext cx="4015808" cy="646331"/>
          </a:xfrm>
          <a:prstGeom prst="rect">
            <a:avLst/>
          </a:prstGeom>
          <a:noFill/>
        </p:spPr>
        <p:txBody>
          <a:bodyPr wrap="square" rtlCol="0">
            <a:spAutoFit/>
          </a:bodyPr>
          <a:lstStyle/>
          <a:p>
            <a:pPr algn="ctr"/>
            <a:r>
              <a:rPr lang="pt-BR" b="1" dirty="0" smtClean="0">
                <a:solidFill>
                  <a:srgbClr val="7030A0"/>
                </a:solidFill>
              </a:rPr>
              <a:t>Mesmo desempenho de um sistema de recepção ótimo [8]!</a:t>
            </a:r>
            <a:endParaRPr lang="pt-BR" b="1" dirty="0">
              <a:solidFill>
                <a:srgbClr val="7030A0"/>
              </a:solidFill>
            </a:endParaRPr>
          </a:p>
        </p:txBody>
      </p:sp>
      <p:pic>
        <p:nvPicPr>
          <p:cNvPr id="5" name="Picture 4"/>
          <p:cNvPicPr>
            <a:picLocks noChangeAspect="1"/>
          </p:cNvPicPr>
          <p:nvPr/>
        </p:nvPicPr>
        <p:blipFill rotWithShape="1">
          <a:blip r:embed="rId3"/>
          <a:srcRect l="1510" t="1814" r="1580" b="5660"/>
          <a:stretch/>
        </p:blipFill>
        <p:spPr>
          <a:xfrm>
            <a:off x="547916" y="1653212"/>
            <a:ext cx="4570978" cy="3609496"/>
          </a:xfrm>
          <a:prstGeom prst="rect">
            <a:avLst/>
          </a:prstGeom>
        </p:spPr>
      </p:pic>
    </p:spTree>
    <p:extLst>
      <p:ext uri="{BB962C8B-B14F-4D97-AF65-F5344CB8AC3E}">
        <p14:creationId xmlns:p14="http://schemas.microsoft.com/office/powerpoint/2010/main" val="225015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4684C-1159-4F88-A2B1-6BABEDE38C4D}"/>
              </a:ext>
            </a:extLst>
          </p:cNvPr>
          <p:cNvSpPr>
            <a:spLocks noGrp="1"/>
          </p:cNvSpPr>
          <p:nvPr>
            <p:ph type="title"/>
          </p:nvPr>
        </p:nvSpPr>
        <p:spPr>
          <a:xfrm>
            <a:off x="838200" y="250825"/>
            <a:ext cx="10515600" cy="1325563"/>
          </a:xfrm>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EC432B31-D382-41FF-BB6B-2ABDD322424B}"/>
              </a:ext>
            </a:extLst>
          </p:cNvPr>
          <p:cNvSpPr>
            <a:spLocks noGrp="1"/>
          </p:cNvSpPr>
          <p:nvPr>
            <p:ph idx="1"/>
          </p:nvPr>
        </p:nvSpPr>
        <p:spPr>
          <a:xfrm>
            <a:off x="838200" y="1648915"/>
            <a:ext cx="11019020" cy="5209085"/>
          </a:xfrm>
        </p:spPr>
        <p:txBody>
          <a:bodyPr>
            <a:normAutofit fontScale="85000" lnSpcReduction="20000"/>
          </a:bodyPr>
          <a:lstStyle/>
          <a:p>
            <a:pPr marL="0" indent="0">
              <a:buNone/>
            </a:pPr>
            <a:r>
              <a:rPr lang="pt-BR" dirty="0"/>
              <a:t>[1] Athanasios </a:t>
            </a:r>
            <a:r>
              <a:rPr lang="pt-BR" dirty="0" err="1"/>
              <a:t>Papoulis</a:t>
            </a:r>
            <a:r>
              <a:rPr lang="pt-BR" dirty="0"/>
              <a:t> </a:t>
            </a:r>
            <a:r>
              <a:rPr lang="pt-BR" dirty="0" err="1"/>
              <a:t>and</a:t>
            </a:r>
            <a:r>
              <a:rPr lang="pt-BR" dirty="0"/>
              <a:t> S. </a:t>
            </a:r>
            <a:r>
              <a:rPr lang="pt-BR" dirty="0" err="1"/>
              <a:t>Pillai</a:t>
            </a:r>
            <a:r>
              <a:rPr lang="pt-BR" dirty="0"/>
              <a:t>, “</a:t>
            </a:r>
            <a:r>
              <a:rPr lang="pt-BR" dirty="0" err="1"/>
              <a:t>Probability</a:t>
            </a:r>
            <a:r>
              <a:rPr lang="pt-BR" dirty="0"/>
              <a:t> - </a:t>
            </a:r>
            <a:r>
              <a:rPr lang="pt-BR" dirty="0" err="1"/>
              <a:t>Random</a:t>
            </a:r>
            <a:r>
              <a:rPr lang="pt-BR" dirty="0"/>
              <a:t> </a:t>
            </a:r>
            <a:r>
              <a:rPr lang="pt-BR" dirty="0" err="1"/>
              <a:t>Variables</a:t>
            </a:r>
            <a:r>
              <a:rPr lang="pt-BR" dirty="0"/>
              <a:t> </a:t>
            </a:r>
            <a:r>
              <a:rPr lang="pt-BR" dirty="0" err="1"/>
              <a:t>and</a:t>
            </a:r>
            <a:r>
              <a:rPr lang="pt-BR" dirty="0"/>
              <a:t> </a:t>
            </a:r>
            <a:r>
              <a:rPr lang="pt-BR" dirty="0" err="1"/>
              <a:t>Stochastic</a:t>
            </a:r>
            <a:r>
              <a:rPr lang="pt-BR" dirty="0"/>
              <a:t> Processes,” McGraw Hill </a:t>
            </a:r>
            <a:r>
              <a:rPr lang="pt-BR" dirty="0" err="1"/>
              <a:t>Education</a:t>
            </a:r>
            <a:r>
              <a:rPr lang="pt-BR" dirty="0"/>
              <a:t>; 4th ed., 2017.</a:t>
            </a:r>
          </a:p>
          <a:p>
            <a:pPr marL="0" indent="0">
              <a:buNone/>
            </a:pPr>
            <a:r>
              <a:rPr lang="pt-BR" dirty="0"/>
              <a:t>[2] Stuart Russell </a:t>
            </a:r>
            <a:r>
              <a:rPr lang="pt-BR" dirty="0" err="1"/>
              <a:t>and</a:t>
            </a:r>
            <a:r>
              <a:rPr lang="pt-BR" dirty="0"/>
              <a:t> Peter </a:t>
            </a:r>
            <a:r>
              <a:rPr lang="pt-BR" dirty="0" err="1"/>
              <a:t>Norvig</a:t>
            </a:r>
            <a:r>
              <a:rPr lang="pt-BR" dirty="0"/>
              <a:t>, “Artificial </a:t>
            </a:r>
            <a:r>
              <a:rPr lang="pt-BR" dirty="0" err="1"/>
              <a:t>Intelligence</a:t>
            </a:r>
            <a:r>
              <a:rPr lang="pt-BR" dirty="0"/>
              <a:t>: A </a:t>
            </a:r>
            <a:r>
              <a:rPr lang="pt-BR" dirty="0" err="1"/>
              <a:t>Modern</a:t>
            </a:r>
            <a:r>
              <a:rPr lang="pt-BR" dirty="0"/>
              <a:t> Approach,” Prentice Hall Series in Artificial </a:t>
            </a:r>
            <a:r>
              <a:rPr lang="pt-BR" dirty="0" err="1"/>
              <a:t>Intelligence</a:t>
            </a:r>
            <a:r>
              <a:rPr lang="pt-BR" dirty="0"/>
              <a:t>, 3rd ed., 2015.</a:t>
            </a:r>
          </a:p>
          <a:p>
            <a:pPr marL="0" indent="0">
              <a:buNone/>
            </a:pPr>
            <a:r>
              <a:rPr lang="pt-BR" dirty="0"/>
              <a:t>[3] </a:t>
            </a:r>
            <a:r>
              <a:rPr lang="pt-BR" dirty="0" err="1"/>
              <a:t>Aurélien</a:t>
            </a:r>
            <a:r>
              <a:rPr lang="pt-BR" dirty="0"/>
              <a:t> </a:t>
            </a:r>
            <a:r>
              <a:rPr lang="pt-BR" dirty="0" err="1"/>
              <a:t>Géron</a:t>
            </a:r>
            <a:r>
              <a:rPr lang="pt-BR" dirty="0"/>
              <a:t>, “Hands-On </a:t>
            </a:r>
            <a:r>
              <a:rPr lang="pt-BR" dirty="0" err="1"/>
              <a:t>Machine</a:t>
            </a:r>
            <a:r>
              <a:rPr lang="pt-BR" dirty="0"/>
              <a:t> Learning </a:t>
            </a:r>
            <a:r>
              <a:rPr lang="pt-BR" dirty="0" err="1"/>
              <a:t>with</a:t>
            </a:r>
            <a:r>
              <a:rPr lang="pt-BR" dirty="0"/>
              <a:t> </a:t>
            </a:r>
            <a:r>
              <a:rPr lang="pt-BR" dirty="0" err="1"/>
              <a:t>Scikit-Learn</a:t>
            </a:r>
            <a:r>
              <a:rPr lang="pt-BR" dirty="0"/>
              <a:t> </a:t>
            </a:r>
            <a:r>
              <a:rPr lang="pt-BR" dirty="0" err="1"/>
              <a:t>and</a:t>
            </a:r>
            <a:r>
              <a:rPr lang="pt-BR" dirty="0"/>
              <a:t> </a:t>
            </a:r>
            <a:r>
              <a:rPr lang="pt-BR" dirty="0" err="1"/>
              <a:t>TensorFlow</a:t>
            </a:r>
            <a:r>
              <a:rPr lang="pt-BR" dirty="0"/>
              <a:t>: </a:t>
            </a:r>
            <a:r>
              <a:rPr lang="pt-BR" dirty="0" err="1"/>
              <a:t>Concepts</a:t>
            </a:r>
            <a:r>
              <a:rPr lang="pt-BR" dirty="0"/>
              <a:t>, Tools, </a:t>
            </a:r>
            <a:r>
              <a:rPr lang="pt-BR" dirty="0" err="1"/>
              <a:t>and</a:t>
            </a:r>
            <a:r>
              <a:rPr lang="pt-BR" dirty="0"/>
              <a:t> </a:t>
            </a:r>
            <a:r>
              <a:rPr lang="pt-BR" dirty="0" err="1"/>
              <a:t>Techniques</a:t>
            </a:r>
            <a:r>
              <a:rPr lang="pt-BR" dirty="0"/>
              <a:t> </a:t>
            </a:r>
            <a:r>
              <a:rPr lang="pt-BR" dirty="0" err="1"/>
              <a:t>to</a:t>
            </a:r>
            <a:r>
              <a:rPr lang="pt-BR" dirty="0"/>
              <a:t> Build </a:t>
            </a:r>
            <a:r>
              <a:rPr lang="pt-BR" dirty="0" err="1"/>
              <a:t>Intelligent</a:t>
            </a:r>
            <a:r>
              <a:rPr lang="pt-BR" dirty="0"/>
              <a:t> Systems”, 1st ed., </a:t>
            </a:r>
            <a:r>
              <a:rPr lang="pt-BR" dirty="0" err="1"/>
              <a:t>O'Reilly</a:t>
            </a:r>
            <a:r>
              <a:rPr lang="pt-BR" dirty="0"/>
              <a:t> Media, 2017</a:t>
            </a:r>
            <a:r>
              <a:rPr lang="pt-BR" dirty="0" smtClean="0"/>
              <a:t>.</a:t>
            </a:r>
          </a:p>
          <a:p>
            <a:pPr marL="0" indent="0">
              <a:buNone/>
            </a:pPr>
            <a:r>
              <a:rPr lang="pt-BR" dirty="0" smtClean="0"/>
              <a:t>[4] </a:t>
            </a:r>
            <a:r>
              <a:rPr lang="pt-BR" dirty="0"/>
              <a:t>Joseph </a:t>
            </a:r>
            <a:r>
              <a:rPr lang="pt-BR" dirty="0" err="1"/>
              <a:t>Misiti</a:t>
            </a:r>
            <a:r>
              <a:rPr lang="pt-BR" dirty="0"/>
              <a:t>, “</a:t>
            </a:r>
            <a:r>
              <a:rPr lang="pt-BR" dirty="0" err="1"/>
              <a:t>Awesome</a:t>
            </a:r>
            <a:r>
              <a:rPr lang="pt-BR" dirty="0"/>
              <a:t> </a:t>
            </a:r>
            <a:r>
              <a:rPr lang="pt-BR" dirty="0" err="1"/>
              <a:t>Machine</a:t>
            </a:r>
            <a:r>
              <a:rPr lang="pt-BR" dirty="0"/>
              <a:t>-Learning,”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(https://github.com/josephmisiti/awesome-machine-learning</a:t>
            </a:r>
            <a:r>
              <a:rPr lang="pt-BR" dirty="0" smtClean="0"/>
              <a:t>).</a:t>
            </a:r>
            <a:endParaRPr lang="pt-BR" dirty="0"/>
          </a:p>
          <a:p>
            <a:pPr marL="0" indent="0">
              <a:buNone/>
            </a:pPr>
            <a:r>
              <a:rPr lang="pt-BR" dirty="0" smtClean="0"/>
              <a:t>[5] </a:t>
            </a:r>
            <a:r>
              <a:rPr lang="pt-BR" dirty="0"/>
              <a:t>Andriy </a:t>
            </a:r>
            <a:r>
              <a:rPr lang="pt-BR" dirty="0" err="1"/>
              <a:t>Burkov</a:t>
            </a:r>
            <a:r>
              <a:rPr lang="pt-BR" dirty="0"/>
              <a:t>, “The </a:t>
            </a:r>
            <a:r>
              <a:rPr lang="pt-BR" dirty="0" err="1"/>
              <a:t>Hundred</a:t>
            </a:r>
            <a:r>
              <a:rPr lang="pt-BR" dirty="0"/>
              <a:t>-Page </a:t>
            </a:r>
            <a:r>
              <a:rPr lang="pt-BR" dirty="0" err="1"/>
              <a:t>Machine</a:t>
            </a:r>
            <a:r>
              <a:rPr lang="pt-BR" dirty="0"/>
              <a:t>-Learning Book,” Andriy </a:t>
            </a:r>
            <a:r>
              <a:rPr lang="pt-BR" dirty="0" err="1"/>
              <a:t>Burkov</a:t>
            </a:r>
            <a:r>
              <a:rPr lang="pt-BR" dirty="0"/>
              <a:t> 2019.  </a:t>
            </a:r>
          </a:p>
          <a:p>
            <a:pPr marL="0" indent="0">
              <a:buNone/>
            </a:pPr>
            <a:r>
              <a:rPr lang="pt-BR" dirty="0" smtClean="0"/>
              <a:t>[6] </a:t>
            </a:r>
            <a:r>
              <a:rPr lang="pt-BR" dirty="0"/>
              <a:t>C.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Springer, 1st ed., 2006.</a:t>
            </a:r>
          </a:p>
          <a:p>
            <a:pPr marL="0" indent="0">
              <a:buNone/>
            </a:pPr>
            <a:r>
              <a:rPr lang="pt-BR" dirty="0" smtClean="0"/>
              <a:t>[7] </a:t>
            </a:r>
            <a:r>
              <a:rPr lang="pt-BR" dirty="0"/>
              <a:t>S. Haykin, “Neural Networks and Learning Machines,” Prentice Hall, 3ª ed., 2008</a:t>
            </a:r>
            <a:r>
              <a:rPr lang="pt-BR" dirty="0" smtClean="0"/>
              <a:t>.</a:t>
            </a:r>
          </a:p>
          <a:p>
            <a:pPr marL="0" indent="0">
              <a:buNone/>
            </a:pPr>
            <a:r>
              <a:rPr lang="pt-BR" dirty="0" smtClean="0"/>
              <a:t>[8] </a:t>
            </a:r>
            <a:r>
              <a:rPr lang="en-US" dirty="0"/>
              <a:t>T. O’Shea and J. </a:t>
            </a:r>
            <a:r>
              <a:rPr lang="en-US" dirty="0" err="1"/>
              <a:t>Hoydis</a:t>
            </a:r>
            <a:r>
              <a:rPr lang="en-US" dirty="0"/>
              <a:t>, "An Introduction to Deep Learning for the Physical Layer," in IEEE Transactions on Cognitive Communications and Networking, vol. 3, no. 4, pp. 563-575, Dec. 2017, </a:t>
            </a:r>
            <a:r>
              <a:rPr lang="en-US" dirty="0" err="1"/>
              <a:t>doi</a:t>
            </a:r>
            <a:r>
              <a:rPr lang="en-US" dirty="0"/>
              <a:t>: 10.1109/TCCN.2017.2758370.</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494971" y="1983165"/>
            <a:ext cx="9144000" cy="1814905"/>
          </a:xfrm>
        </p:spPr>
        <p:txBody>
          <a:bodyPr>
            <a:normAutofit/>
          </a:bodyPr>
          <a:lstStyle/>
          <a:p>
            <a:r>
              <a:rPr lang="pt-BR" dirty="0" smtClean="0"/>
              <a:t>Perguntas?</a:t>
            </a:r>
            <a:endParaRPr lang="pt-BR" b="1" i="1" dirty="0"/>
          </a:p>
        </p:txBody>
      </p:sp>
    </p:spTree>
    <p:extLst>
      <p:ext uri="{BB962C8B-B14F-4D97-AF65-F5344CB8AC3E}">
        <p14:creationId xmlns:p14="http://schemas.microsoft.com/office/powerpoint/2010/main" val="4623419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31055" y="2757539"/>
            <a:ext cx="7177635" cy="1805710"/>
            <a:chOff x="831055" y="2757539"/>
            <a:chExt cx="7177635" cy="1805710"/>
          </a:xfrm>
        </p:grpSpPr>
        <p:sp>
          <p:nvSpPr>
            <p:cNvPr id="4" name="Rectangle 3"/>
            <p:cNvSpPr/>
            <p:nvPr/>
          </p:nvSpPr>
          <p:spPr>
            <a:xfrm>
              <a:off x="2821307" y="3257531"/>
              <a:ext cx="820694" cy="4452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Clustering</a:t>
              </a:r>
              <a:endParaRPr lang="pt-BR" sz="1200" dirty="0">
                <a:solidFill>
                  <a:schemeClr val="tx1"/>
                </a:solidFill>
              </a:endParaRPr>
            </a:p>
          </p:txBody>
        </p:sp>
        <p:sp>
          <p:nvSpPr>
            <p:cNvPr id="5" name="Right Arrow 4"/>
            <p:cNvSpPr/>
            <p:nvPr/>
          </p:nvSpPr>
          <p:spPr>
            <a:xfrm>
              <a:off x="2357959" y="3411358"/>
              <a:ext cx="334138" cy="172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Box 5"/>
            <p:cNvSpPr txBox="1"/>
            <p:nvPr/>
          </p:nvSpPr>
          <p:spPr>
            <a:xfrm>
              <a:off x="831055" y="4286250"/>
              <a:ext cx="1509713" cy="276999"/>
            </a:xfrm>
            <a:prstGeom prst="rect">
              <a:avLst/>
            </a:prstGeom>
            <a:noFill/>
          </p:spPr>
          <p:txBody>
            <a:bodyPr wrap="square" rtlCol="0">
              <a:spAutoFit/>
            </a:bodyPr>
            <a:lstStyle/>
            <a:p>
              <a:pPr algn="ctr"/>
              <a:r>
                <a:rPr lang="pt-BR" sz="1200" dirty="0" smtClean="0"/>
                <a:t>Textos não-rotulados</a:t>
              </a:r>
              <a:endParaRPr lang="pt-BR" sz="1200" dirty="0"/>
            </a:p>
          </p:txBody>
        </p:sp>
        <p:grpSp>
          <p:nvGrpSpPr>
            <p:cNvPr id="9" name="Group 8"/>
            <p:cNvGrpSpPr/>
            <p:nvPr/>
          </p:nvGrpSpPr>
          <p:grpSpPr>
            <a:xfrm>
              <a:off x="1045871" y="2757539"/>
              <a:ext cx="1177590" cy="1541028"/>
              <a:chOff x="1862138" y="1323067"/>
              <a:chExt cx="1177590" cy="1541028"/>
            </a:xfrm>
          </p:grpSpPr>
          <p:pic>
            <p:nvPicPr>
              <p:cNvPr id="1034"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1905001" y="1368311"/>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169320" y="1323067"/>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1862138" y="1594388"/>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088031" y="1544477"/>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285732" y="1506305"/>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433639" y="1330139"/>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519362" y="1530233"/>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727291" y="1563574"/>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1862899" y="1836085"/>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062164" y="1781292"/>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220249" y="1739740"/>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415398" y="1697037"/>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639645" y="1770554"/>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832004" y="1775595"/>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1931198" y="2042800"/>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154766" y="2033251"/>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338101" y="1906996"/>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510435" y="1951924"/>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671219" y="2007369"/>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838741" y="2012251"/>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1954437" y="2259804"/>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157164" y="2224990"/>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088031" y="2511763"/>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283352" y="2435970"/>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320226" y="2143147"/>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519363" y="2167802"/>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440487" y="2380627"/>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641731" y="2454719"/>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707484" y="2228060"/>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908762" y="2227730"/>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845008" y="2452853"/>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289062" y="2632742"/>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485574" y="2603867"/>
                <a:ext cx="130966" cy="17616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Text document - Free interface icon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9" t="1006" r="31195" b="2486"/>
              <a:stretch/>
            </p:blipFill>
            <p:spPr bwMode="auto">
              <a:xfrm>
                <a:off x="2665291" y="2687929"/>
                <a:ext cx="130966" cy="17616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Document Icon Set, Text File Flat Icons. Vector Illustration, Modern  Minimal Flat Design Style Stock Vector - Illustration of text, document:  19585547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114" t="13480" r="58542" b="54815"/>
            <a:stretch/>
          </p:blipFill>
          <p:spPr bwMode="auto">
            <a:xfrm>
              <a:off x="4193736" y="3225649"/>
              <a:ext cx="143352" cy="17867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 descr="Document Icon Set, Text File Flat Icons. Vector Illustration, Modern  Minimal Flat Design Style Stock Vector - Illustration of text, document:  1958554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874" t="54540" r="21509" b="13892"/>
            <a:stretch/>
          </p:blipFill>
          <p:spPr bwMode="auto">
            <a:xfrm>
              <a:off x="4530553" y="3410826"/>
              <a:ext cx="139949" cy="1785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Document Icon Set, Text File Flat Icons. Vector Illustration, Modern  Minimal Flat Design Style Stock Vector - Illustration of text, document:  19585547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2949" t="13479" r="21509" b="54722"/>
            <a:stretch/>
          </p:blipFill>
          <p:spPr bwMode="auto">
            <a:xfrm>
              <a:off x="4396075" y="3175242"/>
              <a:ext cx="134478" cy="17337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Document Icon Set, Text File Flat Icons. Vector Illustration, Modern  Minimal Flat Design Style Stock Vector - Illustration of text, document:  19585547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114" t="54862" r="58933" b="13892"/>
            <a:stretch/>
          </p:blipFill>
          <p:spPr bwMode="auto">
            <a:xfrm>
              <a:off x="4298410" y="3449660"/>
              <a:ext cx="142715" cy="177933"/>
            </a:xfrm>
            <a:prstGeom prst="rect">
              <a:avLst/>
            </a:prstGeom>
            <a:noFill/>
            <a:extLst>
              <a:ext uri="{909E8E84-426E-40DD-AFC4-6F175D3DCCD1}">
                <a14:hiddenFill xmlns:a14="http://schemas.microsoft.com/office/drawing/2010/main">
                  <a:solidFill>
                    <a:srgbClr val="FFFFFF"/>
                  </a:solidFill>
                </a14:hiddenFill>
              </a:ext>
            </a:extLst>
          </p:spPr>
        </p:pic>
        <p:sp>
          <p:nvSpPr>
            <p:cNvPr id="51" name="Right Arrow 50"/>
            <p:cNvSpPr/>
            <p:nvPr/>
          </p:nvSpPr>
          <p:spPr>
            <a:xfrm>
              <a:off x="3771211" y="3411358"/>
              <a:ext cx="334138" cy="172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TextBox 51"/>
            <p:cNvSpPr txBox="1"/>
            <p:nvPr/>
          </p:nvSpPr>
          <p:spPr>
            <a:xfrm>
              <a:off x="3708457" y="4284165"/>
              <a:ext cx="1509713" cy="276999"/>
            </a:xfrm>
            <a:prstGeom prst="rect">
              <a:avLst/>
            </a:prstGeom>
            <a:noFill/>
          </p:spPr>
          <p:txBody>
            <a:bodyPr wrap="square" rtlCol="0">
              <a:spAutoFit/>
            </a:bodyPr>
            <a:lstStyle/>
            <a:p>
              <a:pPr algn="ctr"/>
              <a:r>
                <a:rPr lang="pt-BR" sz="1200" dirty="0"/>
                <a:t>T</a:t>
              </a:r>
              <a:r>
                <a:rPr lang="pt-BR" sz="1200" dirty="0" smtClean="0"/>
                <a:t>extos agrupados</a:t>
              </a:r>
              <a:endParaRPr lang="pt-BR" sz="1200" dirty="0"/>
            </a:p>
          </p:txBody>
        </p:sp>
        <p:sp>
          <p:nvSpPr>
            <p:cNvPr id="53" name="Rectangle 52"/>
            <p:cNvSpPr/>
            <p:nvPr/>
          </p:nvSpPr>
          <p:spPr>
            <a:xfrm>
              <a:off x="5380409" y="3251832"/>
              <a:ext cx="974312" cy="4452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Classificador</a:t>
              </a:r>
              <a:endParaRPr lang="pt-BR" sz="1200" dirty="0">
                <a:solidFill>
                  <a:schemeClr val="tx1"/>
                </a:solidFill>
              </a:endParaRPr>
            </a:p>
          </p:txBody>
        </p:sp>
        <p:sp>
          <p:nvSpPr>
            <p:cNvPr id="54" name="Right Arrow 53"/>
            <p:cNvSpPr/>
            <p:nvPr/>
          </p:nvSpPr>
          <p:spPr>
            <a:xfrm>
              <a:off x="4874537" y="3404320"/>
              <a:ext cx="334138" cy="172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12" descr="Document Icon Set, Text File Flat Icons. Vector Illustration, Modern  Minimal Flat Design Style Stock Vector - Illustration of text, document:  19585547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114" t="13480" r="58542" b="54815"/>
            <a:stretch/>
          </p:blipFill>
          <p:spPr bwMode="auto">
            <a:xfrm>
              <a:off x="7006665" y="3013802"/>
              <a:ext cx="143352" cy="17867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Document Icon Set, Text File Flat Icons. Vector Illustration, Modern  Minimal Flat Design Style Stock Vector - Illustration of text, document:  1958554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874" t="54540" r="21509" b="13892"/>
            <a:stretch/>
          </p:blipFill>
          <p:spPr bwMode="auto">
            <a:xfrm>
              <a:off x="7007965" y="3527512"/>
              <a:ext cx="139949" cy="17859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descr="Document Icon Set, Text File Flat Icons. Vector Illustration, Modern  Minimal Flat Design Style Stock Vector - Illustration of text, document:  19585547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2949" t="13479" r="21509" b="54722"/>
            <a:stretch/>
          </p:blipFill>
          <p:spPr bwMode="auto">
            <a:xfrm>
              <a:off x="7011303" y="3782559"/>
              <a:ext cx="134478" cy="17337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Document Icon Set, Text File Flat Icons. Vector Illustration, Modern  Minimal Flat Design Style Stock Vector - Illustration of text, document:  19585547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114" t="54862" r="58933" b="13892"/>
            <a:stretch/>
          </p:blipFill>
          <p:spPr bwMode="auto">
            <a:xfrm>
              <a:off x="7003066" y="3271026"/>
              <a:ext cx="142715" cy="1779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145781" y="2993194"/>
              <a:ext cx="509587" cy="215444"/>
            </a:xfrm>
            <a:prstGeom prst="rect">
              <a:avLst/>
            </a:prstGeom>
            <a:noFill/>
          </p:spPr>
          <p:txBody>
            <a:bodyPr wrap="square" rtlCol="0">
              <a:spAutoFit/>
            </a:bodyPr>
            <a:lstStyle/>
            <a:p>
              <a:r>
                <a:rPr lang="pt-BR" sz="800" dirty="0" smtClean="0"/>
                <a:t>política</a:t>
              </a:r>
              <a:endParaRPr lang="pt-BR" sz="800" dirty="0"/>
            </a:p>
          </p:txBody>
        </p:sp>
        <p:sp>
          <p:nvSpPr>
            <p:cNvPr id="60" name="TextBox 59"/>
            <p:cNvSpPr txBox="1"/>
            <p:nvPr/>
          </p:nvSpPr>
          <p:spPr>
            <a:xfrm>
              <a:off x="7145780" y="3250759"/>
              <a:ext cx="620022" cy="215444"/>
            </a:xfrm>
            <a:prstGeom prst="rect">
              <a:avLst/>
            </a:prstGeom>
            <a:noFill/>
          </p:spPr>
          <p:txBody>
            <a:bodyPr wrap="square" rtlCol="0">
              <a:spAutoFit/>
            </a:bodyPr>
            <a:lstStyle/>
            <a:p>
              <a:r>
                <a:rPr lang="pt-BR" sz="800" dirty="0" smtClean="0"/>
                <a:t>economia</a:t>
              </a:r>
              <a:endParaRPr lang="pt-BR" sz="800" dirty="0"/>
            </a:p>
          </p:txBody>
        </p:sp>
        <p:sp>
          <p:nvSpPr>
            <p:cNvPr id="61" name="TextBox 60"/>
            <p:cNvSpPr txBox="1"/>
            <p:nvPr/>
          </p:nvSpPr>
          <p:spPr>
            <a:xfrm>
              <a:off x="7145780" y="3505860"/>
              <a:ext cx="862910" cy="215444"/>
            </a:xfrm>
            <a:prstGeom prst="rect">
              <a:avLst/>
            </a:prstGeom>
            <a:noFill/>
          </p:spPr>
          <p:txBody>
            <a:bodyPr wrap="square" rtlCol="0">
              <a:spAutoFit/>
            </a:bodyPr>
            <a:lstStyle/>
            <a:p>
              <a:r>
                <a:rPr lang="pt-BR" sz="800" dirty="0" smtClean="0"/>
                <a:t>entretenimento</a:t>
              </a:r>
              <a:endParaRPr lang="pt-BR" sz="800" dirty="0"/>
            </a:p>
          </p:txBody>
        </p:sp>
        <p:sp>
          <p:nvSpPr>
            <p:cNvPr id="62" name="TextBox 61"/>
            <p:cNvSpPr txBox="1"/>
            <p:nvPr/>
          </p:nvSpPr>
          <p:spPr>
            <a:xfrm>
              <a:off x="7141762" y="3769839"/>
              <a:ext cx="862910" cy="215444"/>
            </a:xfrm>
            <a:prstGeom prst="rect">
              <a:avLst/>
            </a:prstGeom>
            <a:noFill/>
          </p:spPr>
          <p:txBody>
            <a:bodyPr wrap="square" rtlCol="0">
              <a:spAutoFit/>
            </a:bodyPr>
            <a:lstStyle/>
            <a:p>
              <a:r>
                <a:rPr lang="pt-BR" sz="800" dirty="0" smtClean="0"/>
                <a:t>esportes</a:t>
              </a:r>
              <a:endParaRPr lang="pt-BR" sz="800" dirty="0"/>
            </a:p>
          </p:txBody>
        </p:sp>
        <p:sp>
          <p:nvSpPr>
            <p:cNvPr id="63" name="Right Arrow 62"/>
            <p:cNvSpPr/>
            <p:nvPr/>
          </p:nvSpPr>
          <p:spPr>
            <a:xfrm>
              <a:off x="6495316" y="3401921"/>
              <a:ext cx="334138" cy="172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TextBox 63"/>
            <p:cNvSpPr txBox="1"/>
            <p:nvPr/>
          </p:nvSpPr>
          <p:spPr>
            <a:xfrm>
              <a:off x="6395160" y="4284164"/>
              <a:ext cx="1509713" cy="276999"/>
            </a:xfrm>
            <a:prstGeom prst="rect">
              <a:avLst/>
            </a:prstGeom>
            <a:noFill/>
          </p:spPr>
          <p:txBody>
            <a:bodyPr wrap="square" rtlCol="0">
              <a:spAutoFit/>
            </a:bodyPr>
            <a:lstStyle/>
            <a:p>
              <a:pPr algn="ctr"/>
              <a:r>
                <a:rPr lang="pt-BR" sz="1200" dirty="0"/>
                <a:t>T</a:t>
              </a:r>
              <a:r>
                <a:rPr lang="pt-BR" sz="1200" dirty="0" smtClean="0"/>
                <a:t>extos classificados</a:t>
              </a:r>
              <a:endParaRPr lang="pt-BR" sz="1200" dirty="0"/>
            </a:p>
          </p:txBody>
        </p:sp>
      </p:grpSp>
    </p:spTree>
    <p:extLst>
      <p:ext uri="{BB962C8B-B14F-4D97-AF65-F5344CB8AC3E}">
        <p14:creationId xmlns:p14="http://schemas.microsoft.com/office/powerpoint/2010/main" val="24357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a16="http://schemas.microsoft.com/office/drawing/2014/main" xmlns=""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a16="http://schemas.microsoft.com/office/drawing/2014/main" xmlns=""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a16="http://schemas.microsoft.com/office/drawing/2014/main" xmlns=""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a16="http://schemas.microsoft.com/office/drawing/2014/main" xmlns=""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1923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a:spLocks noChangeAspect="1"/>
          </p:cNvSpPr>
          <p:nvPr/>
        </p:nvSpPr>
        <p:spPr>
          <a:xfrm>
            <a:off x="4223659" y="1898998"/>
            <a:ext cx="1291999" cy="684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Channel</a:t>
            </a:r>
          </a:p>
          <a:p>
            <a:pPr algn="ctr"/>
            <a:r>
              <a:rPr lang="pt-BR" dirty="0" smtClean="0">
                <a:solidFill>
                  <a:schemeClr val="tx1"/>
                </a:solidFill>
              </a:rPr>
              <a:t>Encoder</a:t>
            </a:r>
            <a:endParaRPr lang="pt-BR" dirty="0">
              <a:solidFill>
                <a:schemeClr val="tx1"/>
              </a:solidFill>
            </a:endParaRPr>
          </a:p>
        </p:txBody>
      </p:sp>
      <p:sp>
        <p:nvSpPr>
          <p:cNvPr id="5" name="Rounded Rectangle 4"/>
          <p:cNvSpPr>
            <a:spLocks noChangeAspect="1"/>
          </p:cNvSpPr>
          <p:nvPr/>
        </p:nvSpPr>
        <p:spPr>
          <a:xfrm>
            <a:off x="5790412" y="1898998"/>
            <a:ext cx="1524111" cy="684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Modulator</a:t>
            </a:r>
            <a:endParaRPr lang="pt-BR" dirty="0">
              <a:solidFill>
                <a:schemeClr val="tx1"/>
              </a:solidFill>
            </a:endParaRPr>
          </a:p>
        </p:txBody>
      </p:sp>
      <p:cxnSp>
        <p:nvCxnSpPr>
          <p:cNvPr id="7" name="Straight Arrow Connector 6"/>
          <p:cNvCxnSpPr>
            <a:stCxn id="4" idx="3"/>
            <a:endCxn id="5" idx="1"/>
          </p:cNvCxnSpPr>
          <p:nvPr/>
        </p:nvCxnSpPr>
        <p:spPr>
          <a:xfrm>
            <a:off x="5515658" y="2240998"/>
            <a:ext cx="274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839258" y="2241910"/>
            <a:ext cx="3844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a:spLocks noChangeAspect="1"/>
          </p:cNvSpPr>
          <p:nvPr/>
        </p:nvSpPr>
        <p:spPr>
          <a:xfrm>
            <a:off x="4107544" y="1768370"/>
            <a:ext cx="4876801" cy="13062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 name="TextBox 10"/>
          <p:cNvSpPr txBox="1"/>
          <p:nvPr/>
        </p:nvSpPr>
        <p:spPr>
          <a:xfrm>
            <a:off x="4285458" y="2705325"/>
            <a:ext cx="1756229" cy="369332"/>
          </a:xfrm>
          <a:prstGeom prst="rect">
            <a:avLst/>
          </a:prstGeom>
          <a:noFill/>
        </p:spPr>
        <p:txBody>
          <a:bodyPr wrap="square" rtlCol="0">
            <a:spAutoFit/>
          </a:bodyPr>
          <a:lstStyle/>
          <a:p>
            <a:r>
              <a:rPr lang="pt-BR" b="1" dirty="0" smtClean="0"/>
              <a:t>Transmitter</a:t>
            </a:r>
            <a:endParaRPr lang="pt-BR" b="1" dirty="0"/>
          </a:p>
        </p:txBody>
      </p:sp>
      <p:sp>
        <p:nvSpPr>
          <p:cNvPr id="12" name="Rounded Rectangle 11"/>
          <p:cNvSpPr>
            <a:spLocks noChangeAspect="1"/>
          </p:cNvSpPr>
          <p:nvPr/>
        </p:nvSpPr>
        <p:spPr>
          <a:xfrm>
            <a:off x="4332515" y="4428905"/>
            <a:ext cx="1127629" cy="79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Channel</a:t>
            </a:r>
          </a:p>
          <a:p>
            <a:pPr algn="ctr"/>
            <a:r>
              <a:rPr lang="pt-BR" dirty="0" smtClean="0">
                <a:solidFill>
                  <a:schemeClr val="tx1"/>
                </a:solidFill>
              </a:rPr>
              <a:t>Decoder</a:t>
            </a:r>
            <a:endParaRPr lang="pt-BR" dirty="0">
              <a:solidFill>
                <a:schemeClr val="tx1"/>
              </a:solidFill>
            </a:endParaRPr>
          </a:p>
        </p:txBody>
      </p:sp>
      <p:sp>
        <p:nvSpPr>
          <p:cNvPr id="13" name="Rounded Rectangle 12"/>
          <p:cNvSpPr>
            <a:spLocks noChangeAspect="1"/>
          </p:cNvSpPr>
          <p:nvPr/>
        </p:nvSpPr>
        <p:spPr>
          <a:xfrm>
            <a:off x="5790412" y="4428905"/>
            <a:ext cx="1524111" cy="79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Demodulator</a:t>
            </a:r>
            <a:endParaRPr lang="pt-BR" dirty="0">
              <a:solidFill>
                <a:schemeClr val="tx1"/>
              </a:solidFill>
            </a:endParaRPr>
          </a:p>
        </p:txBody>
      </p:sp>
      <p:sp>
        <p:nvSpPr>
          <p:cNvPr id="16" name="Rounded Rectangle 15"/>
          <p:cNvSpPr>
            <a:spLocks noChangeAspect="1"/>
          </p:cNvSpPr>
          <p:nvPr/>
        </p:nvSpPr>
        <p:spPr>
          <a:xfrm>
            <a:off x="4223659" y="4298276"/>
            <a:ext cx="4760686" cy="224766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7" name="TextBox 16"/>
          <p:cNvSpPr txBox="1"/>
          <p:nvPr/>
        </p:nvSpPr>
        <p:spPr>
          <a:xfrm>
            <a:off x="4453401" y="6177295"/>
            <a:ext cx="1756229" cy="369332"/>
          </a:xfrm>
          <a:prstGeom prst="rect">
            <a:avLst/>
          </a:prstGeom>
          <a:noFill/>
        </p:spPr>
        <p:txBody>
          <a:bodyPr wrap="square" rtlCol="0">
            <a:spAutoFit/>
          </a:bodyPr>
          <a:lstStyle/>
          <a:p>
            <a:r>
              <a:rPr lang="pt-BR" b="1" dirty="0" smtClean="0"/>
              <a:t>Receiver</a:t>
            </a:r>
            <a:endParaRPr lang="pt-BR" b="1" dirty="0"/>
          </a:p>
        </p:txBody>
      </p:sp>
      <p:sp>
        <p:nvSpPr>
          <p:cNvPr id="18" name="Rounded Rectangle 17"/>
          <p:cNvSpPr>
            <a:spLocks noChangeAspect="1"/>
          </p:cNvSpPr>
          <p:nvPr/>
        </p:nvSpPr>
        <p:spPr>
          <a:xfrm>
            <a:off x="7647897" y="4428905"/>
            <a:ext cx="1190738" cy="79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Detection</a:t>
            </a:r>
            <a:endParaRPr lang="pt-BR" dirty="0">
              <a:solidFill>
                <a:schemeClr val="tx1"/>
              </a:solidFill>
            </a:endParaRPr>
          </a:p>
        </p:txBody>
      </p:sp>
      <p:sp>
        <p:nvSpPr>
          <p:cNvPr id="19" name="Rounded Rectangle 18"/>
          <p:cNvSpPr>
            <a:spLocks noChangeAspect="1"/>
          </p:cNvSpPr>
          <p:nvPr/>
        </p:nvSpPr>
        <p:spPr>
          <a:xfrm>
            <a:off x="7594829" y="5615812"/>
            <a:ext cx="1298801" cy="74302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Channel</a:t>
            </a:r>
          </a:p>
          <a:p>
            <a:pPr algn="ctr"/>
            <a:r>
              <a:rPr lang="pt-BR" dirty="0" smtClean="0">
                <a:solidFill>
                  <a:schemeClr val="tx1"/>
                </a:solidFill>
              </a:rPr>
              <a:t>Estimation</a:t>
            </a:r>
            <a:endParaRPr lang="pt-BR" dirty="0">
              <a:solidFill>
                <a:schemeClr val="tx1"/>
              </a:solidFill>
            </a:endParaRPr>
          </a:p>
        </p:txBody>
      </p:sp>
      <p:cxnSp>
        <p:nvCxnSpPr>
          <p:cNvPr id="21" name="Straight Arrow Connector 20"/>
          <p:cNvCxnSpPr>
            <a:stCxn id="13" idx="1"/>
            <a:endCxn id="12" idx="3"/>
          </p:cNvCxnSpPr>
          <p:nvPr/>
        </p:nvCxnSpPr>
        <p:spPr>
          <a:xfrm flipH="1">
            <a:off x="5460144" y="4824905"/>
            <a:ext cx="3302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314523" y="4823812"/>
            <a:ext cx="333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0"/>
            <a:endCxn id="18" idx="2"/>
          </p:cNvCxnSpPr>
          <p:nvPr/>
        </p:nvCxnSpPr>
        <p:spPr>
          <a:xfrm flipH="1" flipV="1">
            <a:off x="8243266" y="5220905"/>
            <a:ext cx="964" cy="394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a:spLocks noChangeAspect="1"/>
          </p:cNvSpPr>
          <p:nvPr/>
        </p:nvSpPr>
        <p:spPr>
          <a:xfrm>
            <a:off x="7659350" y="3289881"/>
            <a:ext cx="1190738" cy="79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Channel</a:t>
            </a:r>
            <a:endParaRPr lang="pt-BR" dirty="0">
              <a:solidFill>
                <a:schemeClr val="tx1"/>
              </a:solidFill>
            </a:endParaRPr>
          </a:p>
        </p:txBody>
      </p:sp>
      <p:cxnSp>
        <p:nvCxnSpPr>
          <p:cNvPr id="32" name="Elbow Connector 31"/>
          <p:cNvCxnSpPr>
            <a:stCxn id="5" idx="3"/>
            <a:endCxn id="30" idx="0"/>
          </p:cNvCxnSpPr>
          <p:nvPr/>
        </p:nvCxnSpPr>
        <p:spPr>
          <a:xfrm>
            <a:off x="7314523" y="2240998"/>
            <a:ext cx="940196" cy="10488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0" idx="2"/>
          </p:cNvCxnSpPr>
          <p:nvPr/>
        </p:nvCxnSpPr>
        <p:spPr>
          <a:xfrm>
            <a:off x="8254719" y="4081881"/>
            <a:ext cx="0" cy="347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0800000">
            <a:off x="3948114" y="4823812"/>
            <a:ext cx="3844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a:spLocks noChangeAspect="1"/>
          </p:cNvSpPr>
          <p:nvPr/>
        </p:nvSpPr>
        <p:spPr>
          <a:xfrm>
            <a:off x="3362050" y="2130742"/>
            <a:ext cx="216000" cy="216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smtClean="0">
                <a:solidFill>
                  <a:schemeClr val="tx1"/>
                </a:solidFill>
              </a:rPr>
              <a:t>1</a:t>
            </a:r>
            <a:endParaRPr lang="pt-BR" sz="1400" b="1" dirty="0">
              <a:solidFill>
                <a:schemeClr val="tx1"/>
              </a:solidFill>
            </a:endParaRPr>
          </a:p>
        </p:txBody>
      </p:sp>
      <p:sp>
        <p:nvSpPr>
          <p:cNvPr id="41" name="Rectangle 40"/>
          <p:cNvSpPr>
            <a:spLocks noChangeAspect="1"/>
          </p:cNvSpPr>
          <p:nvPr/>
        </p:nvSpPr>
        <p:spPr>
          <a:xfrm>
            <a:off x="3146050" y="2130742"/>
            <a:ext cx="216000" cy="216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0</a:t>
            </a:r>
          </a:p>
        </p:txBody>
      </p:sp>
      <p:sp>
        <p:nvSpPr>
          <p:cNvPr id="42" name="Rectangle 41"/>
          <p:cNvSpPr>
            <a:spLocks noChangeAspect="1"/>
          </p:cNvSpPr>
          <p:nvPr/>
        </p:nvSpPr>
        <p:spPr>
          <a:xfrm>
            <a:off x="2930050" y="2130742"/>
            <a:ext cx="216000" cy="216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0</a:t>
            </a:r>
          </a:p>
        </p:txBody>
      </p:sp>
      <p:sp>
        <p:nvSpPr>
          <p:cNvPr id="43" name="Rectangle 42"/>
          <p:cNvSpPr>
            <a:spLocks noChangeAspect="1"/>
          </p:cNvSpPr>
          <p:nvPr/>
        </p:nvSpPr>
        <p:spPr>
          <a:xfrm>
            <a:off x="3579253" y="2130742"/>
            <a:ext cx="220037" cy="220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0</a:t>
            </a:r>
          </a:p>
        </p:txBody>
      </p:sp>
      <p:sp>
        <p:nvSpPr>
          <p:cNvPr id="45" name="Rectangle 44"/>
          <p:cNvSpPr>
            <a:spLocks noChangeAspect="1"/>
          </p:cNvSpPr>
          <p:nvPr/>
        </p:nvSpPr>
        <p:spPr>
          <a:xfrm>
            <a:off x="3360137" y="4713556"/>
            <a:ext cx="216000" cy="216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smtClean="0">
                <a:solidFill>
                  <a:schemeClr val="tx1"/>
                </a:solidFill>
              </a:rPr>
              <a:t>1</a:t>
            </a:r>
            <a:endParaRPr lang="pt-BR" sz="1400" b="1" dirty="0">
              <a:solidFill>
                <a:schemeClr val="tx1"/>
              </a:solidFill>
            </a:endParaRPr>
          </a:p>
        </p:txBody>
      </p:sp>
      <p:sp>
        <p:nvSpPr>
          <p:cNvPr id="46" name="Rectangle 45"/>
          <p:cNvSpPr>
            <a:spLocks noChangeAspect="1"/>
          </p:cNvSpPr>
          <p:nvPr/>
        </p:nvSpPr>
        <p:spPr>
          <a:xfrm>
            <a:off x="3144137" y="4713556"/>
            <a:ext cx="216000" cy="216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0</a:t>
            </a:r>
          </a:p>
        </p:txBody>
      </p:sp>
      <p:sp>
        <p:nvSpPr>
          <p:cNvPr id="47" name="Rectangle 46"/>
          <p:cNvSpPr>
            <a:spLocks noChangeAspect="1"/>
          </p:cNvSpPr>
          <p:nvPr/>
        </p:nvSpPr>
        <p:spPr>
          <a:xfrm>
            <a:off x="2928137" y="4713556"/>
            <a:ext cx="216000" cy="216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0</a:t>
            </a:r>
          </a:p>
        </p:txBody>
      </p:sp>
      <p:sp>
        <p:nvSpPr>
          <p:cNvPr id="48" name="Rectangle 47"/>
          <p:cNvSpPr>
            <a:spLocks noChangeAspect="1"/>
          </p:cNvSpPr>
          <p:nvPr/>
        </p:nvSpPr>
        <p:spPr>
          <a:xfrm>
            <a:off x="3577340" y="4713556"/>
            <a:ext cx="215537" cy="2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0</a:t>
            </a:r>
          </a:p>
        </p:txBody>
      </p:sp>
    </p:spTree>
    <p:extLst>
      <p:ext uri="{BB962C8B-B14F-4D97-AF65-F5344CB8AC3E}">
        <p14:creationId xmlns:p14="http://schemas.microsoft.com/office/powerpoint/2010/main" val="39925025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407905" y="1594098"/>
            <a:ext cx="13010106" cy="1289655"/>
            <a:chOff x="-407905" y="1594098"/>
            <a:chExt cx="13010106" cy="1289655"/>
          </a:xfrm>
        </p:grpSpPr>
        <p:sp>
          <p:nvSpPr>
            <p:cNvPr id="4" name="Rounded Rectangle 3"/>
            <p:cNvSpPr>
              <a:spLocks noChangeAspect="1"/>
            </p:cNvSpPr>
            <p:nvPr/>
          </p:nvSpPr>
          <p:spPr>
            <a:xfrm>
              <a:off x="428913" y="1748120"/>
              <a:ext cx="1291999" cy="7373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Channel</a:t>
              </a:r>
            </a:p>
            <a:p>
              <a:pPr algn="ctr"/>
              <a:r>
                <a:rPr lang="pt-BR" dirty="0" smtClean="0">
                  <a:solidFill>
                    <a:schemeClr val="tx1"/>
                  </a:solidFill>
                </a:rPr>
                <a:t>Encoder</a:t>
              </a:r>
              <a:endParaRPr lang="pt-BR" dirty="0">
                <a:solidFill>
                  <a:schemeClr val="tx1"/>
                </a:solidFill>
              </a:endParaRPr>
            </a:p>
          </p:txBody>
        </p:sp>
        <p:sp>
          <p:nvSpPr>
            <p:cNvPr id="5" name="Rounded Rectangle 4"/>
            <p:cNvSpPr>
              <a:spLocks noChangeAspect="1"/>
            </p:cNvSpPr>
            <p:nvPr/>
          </p:nvSpPr>
          <p:spPr>
            <a:xfrm>
              <a:off x="1984843" y="1748120"/>
              <a:ext cx="1524111" cy="73962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Modulator</a:t>
              </a:r>
              <a:endParaRPr lang="pt-BR" dirty="0">
                <a:solidFill>
                  <a:schemeClr val="tx1"/>
                </a:solidFill>
              </a:endParaRPr>
            </a:p>
          </p:txBody>
        </p:sp>
        <p:cxnSp>
          <p:nvCxnSpPr>
            <p:cNvPr id="7" name="Straight Arrow Connector 6"/>
            <p:cNvCxnSpPr>
              <a:stCxn id="4" idx="3"/>
              <a:endCxn id="5" idx="1"/>
            </p:cNvCxnSpPr>
            <p:nvPr/>
          </p:nvCxnSpPr>
          <p:spPr>
            <a:xfrm>
              <a:off x="1720912" y="2116784"/>
              <a:ext cx="263931" cy="1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4512" y="2146660"/>
              <a:ext cx="3844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a:spLocks noChangeAspect="1"/>
            </p:cNvSpPr>
            <p:nvPr/>
          </p:nvSpPr>
          <p:spPr>
            <a:xfrm>
              <a:off x="312799" y="1594098"/>
              <a:ext cx="3327666" cy="126068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 name="TextBox 10"/>
            <p:cNvSpPr txBox="1"/>
            <p:nvPr/>
          </p:nvSpPr>
          <p:spPr>
            <a:xfrm>
              <a:off x="428913" y="2514421"/>
              <a:ext cx="1756229" cy="369332"/>
            </a:xfrm>
            <a:prstGeom prst="rect">
              <a:avLst/>
            </a:prstGeom>
            <a:noFill/>
          </p:spPr>
          <p:txBody>
            <a:bodyPr wrap="square" rtlCol="0">
              <a:spAutoFit/>
            </a:bodyPr>
            <a:lstStyle/>
            <a:p>
              <a:r>
                <a:rPr lang="pt-BR" b="1" dirty="0" smtClean="0"/>
                <a:t>Transmissor</a:t>
              </a:r>
              <a:endParaRPr lang="pt-BR" b="1" dirty="0"/>
            </a:p>
          </p:txBody>
        </p:sp>
        <p:sp>
          <p:nvSpPr>
            <p:cNvPr id="30" name="Rounded Rectangle 29"/>
            <p:cNvSpPr>
              <a:spLocks noChangeAspect="1"/>
            </p:cNvSpPr>
            <p:nvPr/>
          </p:nvSpPr>
          <p:spPr>
            <a:xfrm>
              <a:off x="4007009" y="1748120"/>
              <a:ext cx="1190738" cy="7373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Channel</a:t>
              </a:r>
              <a:endParaRPr lang="pt-BR" dirty="0">
                <a:solidFill>
                  <a:schemeClr val="tx1"/>
                </a:solidFill>
              </a:endParaRPr>
            </a:p>
          </p:txBody>
        </p:sp>
        <p:sp>
          <p:nvSpPr>
            <p:cNvPr id="12" name="Rounded Rectangle 11"/>
            <p:cNvSpPr>
              <a:spLocks noChangeAspect="1"/>
            </p:cNvSpPr>
            <p:nvPr/>
          </p:nvSpPr>
          <p:spPr>
            <a:xfrm flipH="1">
              <a:off x="10745390" y="1724726"/>
              <a:ext cx="1127629" cy="79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Channel</a:t>
              </a:r>
            </a:p>
            <a:p>
              <a:pPr algn="ctr"/>
              <a:r>
                <a:rPr lang="pt-BR" dirty="0" smtClean="0">
                  <a:solidFill>
                    <a:schemeClr val="tx1"/>
                  </a:solidFill>
                </a:rPr>
                <a:t>Decoder</a:t>
              </a:r>
              <a:endParaRPr lang="pt-BR" dirty="0">
                <a:solidFill>
                  <a:schemeClr val="tx1"/>
                </a:solidFill>
              </a:endParaRPr>
            </a:p>
          </p:txBody>
        </p:sp>
        <p:sp>
          <p:nvSpPr>
            <p:cNvPr id="13" name="Rounded Rectangle 12"/>
            <p:cNvSpPr>
              <a:spLocks noChangeAspect="1"/>
            </p:cNvSpPr>
            <p:nvPr/>
          </p:nvSpPr>
          <p:spPr>
            <a:xfrm flipH="1">
              <a:off x="8891011" y="1724726"/>
              <a:ext cx="1524111" cy="79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Demodulator</a:t>
              </a:r>
              <a:endParaRPr lang="pt-BR" dirty="0">
                <a:solidFill>
                  <a:schemeClr val="tx1"/>
                </a:solidFill>
              </a:endParaRPr>
            </a:p>
          </p:txBody>
        </p:sp>
        <p:sp>
          <p:nvSpPr>
            <p:cNvPr id="16" name="Rounded Rectangle 15"/>
            <p:cNvSpPr>
              <a:spLocks noChangeAspect="1"/>
            </p:cNvSpPr>
            <p:nvPr/>
          </p:nvSpPr>
          <p:spPr>
            <a:xfrm flipH="1">
              <a:off x="5564292" y="1594098"/>
              <a:ext cx="6454994" cy="126068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7" name="TextBox 16"/>
            <p:cNvSpPr txBox="1"/>
            <p:nvPr/>
          </p:nvSpPr>
          <p:spPr>
            <a:xfrm flipH="1">
              <a:off x="5687894" y="2514421"/>
              <a:ext cx="1756229" cy="369332"/>
            </a:xfrm>
            <a:prstGeom prst="rect">
              <a:avLst/>
            </a:prstGeom>
            <a:noFill/>
          </p:spPr>
          <p:txBody>
            <a:bodyPr wrap="square" rtlCol="0">
              <a:spAutoFit/>
            </a:bodyPr>
            <a:lstStyle/>
            <a:p>
              <a:r>
                <a:rPr lang="pt-BR" b="1" dirty="0" smtClean="0"/>
                <a:t>Receptor</a:t>
              </a:r>
              <a:endParaRPr lang="pt-BR" b="1" dirty="0"/>
            </a:p>
          </p:txBody>
        </p:sp>
        <p:sp>
          <p:nvSpPr>
            <p:cNvPr id="18" name="Rounded Rectangle 17"/>
            <p:cNvSpPr>
              <a:spLocks noChangeAspect="1"/>
            </p:cNvSpPr>
            <p:nvPr/>
          </p:nvSpPr>
          <p:spPr>
            <a:xfrm flipH="1">
              <a:off x="7366899" y="1724726"/>
              <a:ext cx="1190738" cy="79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Detection</a:t>
              </a:r>
              <a:endParaRPr lang="pt-BR" dirty="0">
                <a:solidFill>
                  <a:schemeClr val="tx1"/>
                </a:solidFill>
              </a:endParaRPr>
            </a:p>
          </p:txBody>
        </p:sp>
        <p:sp>
          <p:nvSpPr>
            <p:cNvPr id="19" name="Rounded Rectangle 18"/>
            <p:cNvSpPr>
              <a:spLocks noChangeAspect="1"/>
            </p:cNvSpPr>
            <p:nvPr/>
          </p:nvSpPr>
          <p:spPr>
            <a:xfrm flipH="1">
              <a:off x="5696094" y="1748121"/>
              <a:ext cx="1298801" cy="74302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Channel</a:t>
              </a:r>
            </a:p>
            <a:p>
              <a:pPr algn="ctr"/>
              <a:r>
                <a:rPr lang="pt-BR" dirty="0" smtClean="0">
                  <a:solidFill>
                    <a:schemeClr val="tx1"/>
                  </a:solidFill>
                </a:rPr>
                <a:t>Estimation</a:t>
              </a:r>
              <a:endParaRPr lang="pt-BR" dirty="0">
                <a:solidFill>
                  <a:schemeClr val="tx1"/>
                </a:solidFill>
              </a:endParaRPr>
            </a:p>
          </p:txBody>
        </p:sp>
        <p:cxnSp>
          <p:nvCxnSpPr>
            <p:cNvPr id="21" name="Straight Arrow Connector 20"/>
            <p:cNvCxnSpPr>
              <a:stCxn id="13" idx="1"/>
              <a:endCxn id="12" idx="3"/>
            </p:cNvCxnSpPr>
            <p:nvPr/>
          </p:nvCxnSpPr>
          <p:spPr>
            <a:xfrm>
              <a:off x="10415122" y="2120726"/>
              <a:ext cx="3302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557638" y="2119633"/>
              <a:ext cx="333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9" idx="1"/>
              <a:endCxn id="18" idx="3"/>
            </p:cNvCxnSpPr>
            <p:nvPr/>
          </p:nvCxnSpPr>
          <p:spPr>
            <a:xfrm>
              <a:off x="6994895" y="2119633"/>
              <a:ext cx="372004" cy="1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07905" y="1748120"/>
              <a:ext cx="432740" cy="216465"/>
              <a:chOff x="11327260" y="2028427"/>
              <a:chExt cx="432740" cy="216465"/>
            </a:xfrm>
          </p:grpSpPr>
          <p:sp>
            <p:nvSpPr>
              <p:cNvPr id="45" name="Rectangle 44"/>
              <p:cNvSpPr>
                <a:spLocks noChangeAspect="1"/>
              </p:cNvSpPr>
              <p:nvPr/>
            </p:nvSpPr>
            <p:spPr>
              <a:xfrm flipH="1">
                <a:off x="11544000" y="2028427"/>
                <a:ext cx="216000" cy="216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smtClean="0">
                    <a:solidFill>
                      <a:schemeClr val="tx1"/>
                    </a:solidFill>
                  </a:rPr>
                  <a:t>1</a:t>
                </a:r>
                <a:endParaRPr lang="pt-BR" sz="1400" b="1" dirty="0">
                  <a:solidFill>
                    <a:schemeClr val="tx1"/>
                  </a:solidFill>
                </a:endParaRPr>
              </a:p>
            </p:txBody>
          </p:sp>
          <p:sp>
            <p:nvSpPr>
              <p:cNvPr id="48" name="Rectangle 47"/>
              <p:cNvSpPr>
                <a:spLocks noChangeAspect="1"/>
              </p:cNvSpPr>
              <p:nvPr/>
            </p:nvSpPr>
            <p:spPr>
              <a:xfrm flipH="1">
                <a:off x="11327260" y="2028427"/>
                <a:ext cx="215537" cy="2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0</a:t>
                </a:r>
              </a:p>
            </p:txBody>
          </p:sp>
        </p:grpSp>
        <p:cxnSp>
          <p:nvCxnSpPr>
            <p:cNvPr id="44" name="Straight Arrow Connector 43"/>
            <p:cNvCxnSpPr>
              <a:stCxn id="5" idx="3"/>
              <a:endCxn id="30" idx="1"/>
            </p:cNvCxnSpPr>
            <p:nvPr/>
          </p:nvCxnSpPr>
          <p:spPr>
            <a:xfrm flipV="1">
              <a:off x="3508954" y="2116784"/>
              <a:ext cx="498055" cy="1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3"/>
              <a:endCxn id="19" idx="3"/>
            </p:cNvCxnSpPr>
            <p:nvPr/>
          </p:nvCxnSpPr>
          <p:spPr>
            <a:xfrm>
              <a:off x="5197747" y="2116784"/>
              <a:ext cx="498347" cy="2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1873019" y="2116784"/>
              <a:ext cx="3844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12169461" y="1704290"/>
              <a:ext cx="432740" cy="216465"/>
              <a:chOff x="11327260" y="2028427"/>
              <a:chExt cx="432740" cy="216465"/>
            </a:xfrm>
          </p:grpSpPr>
          <p:sp>
            <p:nvSpPr>
              <p:cNvPr id="56" name="Rectangle 55"/>
              <p:cNvSpPr>
                <a:spLocks noChangeAspect="1"/>
              </p:cNvSpPr>
              <p:nvPr/>
            </p:nvSpPr>
            <p:spPr>
              <a:xfrm flipH="1">
                <a:off x="11544000" y="2028427"/>
                <a:ext cx="216000" cy="216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smtClean="0">
                    <a:solidFill>
                      <a:schemeClr val="tx1"/>
                    </a:solidFill>
                  </a:rPr>
                  <a:t>1</a:t>
                </a:r>
                <a:endParaRPr lang="pt-BR" sz="1400" b="1" dirty="0">
                  <a:solidFill>
                    <a:schemeClr val="tx1"/>
                  </a:solidFill>
                </a:endParaRPr>
              </a:p>
            </p:txBody>
          </p:sp>
          <p:sp>
            <p:nvSpPr>
              <p:cNvPr id="57" name="Rectangle 56"/>
              <p:cNvSpPr>
                <a:spLocks noChangeAspect="1"/>
              </p:cNvSpPr>
              <p:nvPr/>
            </p:nvSpPr>
            <p:spPr>
              <a:xfrm flipH="1">
                <a:off x="11327260" y="2028427"/>
                <a:ext cx="215537" cy="2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0</a:t>
                </a:r>
              </a:p>
            </p:txBody>
          </p:sp>
        </p:grpSp>
      </p:grpSp>
    </p:spTree>
    <p:extLst>
      <p:ext uri="{BB962C8B-B14F-4D97-AF65-F5344CB8AC3E}">
        <p14:creationId xmlns:p14="http://schemas.microsoft.com/office/powerpoint/2010/main" val="13369917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030" t="10329" r="9637" b="6103"/>
          <a:stretch/>
        </p:blipFill>
        <p:spPr>
          <a:xfrm>
            <a:off x="783772" y="838210"/>
            <a:ext cx="2325965" cy="182227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108" t="10141" r="9708" b="5915"/>
          <a:stretch/>
        </p:blipFill>
        <p:spPr>
          <a:xfrm>
            <a:off x="3511741" y="846113"/>
            <a:ext cx="2360116" cy="186062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854" t="10608" r="8822" b="5355"/>
          <a:stretch/>
        </p:blipFill>
        <p:spPr>
          <a:xfrm>
            <a:off x="3511741" y="2860935"/>
            <a:ext cx="2360116" cy="2271294"/>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4147" t="10270" r="8764" b="5223"/>
          <a:stretch/>
        </p:blipFill>
        <p:spPr>
          <a:xfrm>
            <a:off x="783771" y="2860935"/>
            <a:ext cx="2325965" cy="2257001"/>
          </a:xfrm>
          <a:prstGeom prst="rect">
            <a:avLst/>
          </a:prstGeom>
        </p:spPr>
      </p:pic>
      <p:pic>
        <p:nvPicPr>
          <p:cNvPr id="8" name="Picture 7"/>
          <p:cNvPicPr>
            <a:picLocks noChangeAspect="1"/>
          </p:cNvPicPr>
          <p:nvPr/>
        </p:nvPicPr>
        <p:blipFill>
          <a:blip r:embed="rId6"/>
          <a:stretch>
            <a:fillRect/>
          </a:stretch>
        </p:blipFill>
        <p:spPr>
          <a:xfrm>
            <a:off x="6587433" y="1963666"/>
            <a:ext cx="3891216" cy="1794537"/>
          </a:xfrm>
          <a:prstGeom prst="rect">
            <a:avLst/>
          </a:prstGeom>
        </p:spPr>
      </p:pic>
    </p:spTree>
    <p:extLst>
      <p:ext uri="{BB962C8B-B14F-4D97-AF65-F5344CB8AC3E}">
        <p14:creationId xmlns:p14="http://schemas.microsoft.com/office/powerpoint/2010/main" val="1507764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p:cNvGrpSpPr/>
          <p:nvPr/>
        </p:nvGrpSpPr>
        <p:grpSpPr>
          <a:xfrm>
            <a:off x="2422703" y="1652236"/>
            <a:ext cx="7212419" cy="3874928"/>
            <a:chOff x="2422703" y="1652236"/>
            <a:chExt cx="7212419" cy="3874928"/>
          </a:xfrm>
        </p:grpSpPr>
        <p:sp>
          <p:nvSpPr>
            <p:cNvPr id="5" name="Oval 4"/>
            <p:cNvSpPr/>
            <p:nvPr/>
          </p:nvSpPr>
          <p:spPr>
            <a:xfrm>
              <a:off x="4050736" y="2156122"/>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a:off x="4050736" y="2891846"/>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050736" y="3627570"/>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066502" y="4363294"/>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959880" y="2504277"/>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4959880" y="3261515"/>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4959880" y="4018753"/>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779030" y="2891846"/>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779030" y="3627570"/>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 name="Straight Arrow Connector 13"/>
            <p:cNvCxnSpPr>
              <a:stCxn id="5" idx="6"/>
              <a:endCxn id="9" idx="2"/>
            </p:cNvCxnSpPr>
            <p:nvPr/>
          </p:nvCxnSpPr>
          <p:spPr>
            <a:xfrm>
              <a:off x="4570998" y="2416253"/>
              <a:ext cx="388882" cy="348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6"/>
              <a:endCxn id="10" idx="2"/>
            </p:cNvCxnSpPr>
            <p:nvPr/>
          </p:nvCxnSpPr>
          <p:spPr>
            <a:xfrm>
              <a:off x="4570998" y="2416253"/>
              <a:ext cx="388882" cy="1105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6"/>
              <a:endCxn id="11" idx="2"/>
            </p:cNvCxnSpPr>
            <p:nvPr/>
          </p:nvCxnSpPr>
          <p:spPr>
            <a:xfrm>
              <a:off x="4570998" y="2416253"/>
              <a:ext cx="388882" cy="1862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6"/>
              <a:endCxn id="9" idx="2"/>
            </p:cNvCxnSpPr>
            <p:nvPr/>
          </p:nvCxnSpPr>
          <p:spPr>
            <a:xfrm flipV="1">
              <a:off x="4570998" y="2764408"/>
              <a:ext cx="388882" cy="387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a:endCxn id="10" idx="2"/>
            </p:cNvCxnSpPr>
            <p:nvPr/>
          </p:nvCxnSpPr>
          <p:spPr>
            <a:xfrm flipV="1">
              <a:off x="4570998" y="3521646"/>
              <a:ext cx="388882" cy="36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6"/>
              <a:endCxn id="11" idx="2"/>
            </p:cNvCxnSpPr>
            <p:nvPr/>
          </p:nvCxnSpPr>
          <p:spPr>
            <a:xfrm flipV="1">
              <a:off x="4586764" y="4278884"/>
              <a:ext cx="373116" cy="344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6"/>
              <a:endCxn id="10" idx="2"/>
            </p:cNvCxnSpPr>
            <p:nvPr/>
          </p:nvCxnSpPr>
          <p:spPr>
            <a:xfrm>
              <a:off x="4570998" y="3151977"/>
              <a:ext cx="388882" cy="369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6"/>
              <a:endCxn id="11" idx="2"/>
            </p:cNvCxnSpPr>
            <p:nvPr/>
          </p:nvCxnSpPr>
          <p:spPr>
            <a:xfrm>
              <a:off x="4570998" y="3151977"/>
              <a:ext cx="388882" cy="1126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a:endCxn id="9" idx="2"/>
            </p:cNvCxnSpPr>
            <p:nvPr/>
          </p:nvCxnSpPr>
          <p:spPr>
            <a:xfrm flipV="1">
              <a:off x="4570998" y="2764408"/>
              <a:ext cx="388882" cy="1123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6"/>
              <a:endCxn id="9" idx="2"/>
            </p:cNvCxnSpPr>
            <p:nvPr/>
          </p:nvCxnSpPr>
          <p:spPr>
            <a:xfrm flipV="1">
              <a:off x="4586764" y="2764408"/>
              <a:ext cx="373116" cy="1859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6"/>
              <a:endCxn id="11" idx="2"/>
            </p:cNvCxnSpPr>
            <p:nvPr/>
          </p:nvCxnSpPr>
          <p:spPr>
            <a:xfrm>
              <a:off x="4570998" y="3887701"/>
              <a:ext cx="388882" cy="391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6"/>
              <a:endCxn id="10" idx="2"/>
            </p:cNvCxnSpPr>
            <p:nvPr/>
          </p:nvCxnSpPr>
          <p:spPr>
            <a:xfrm flipV="1">
              <a:off x="4586764" y="3521646"/>
              <a:ext cx="373116" cy="1101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6"/>
              <a:endCxn id="12" idx="2"/>
            </p:cNvCxnSpPr>
            <p:nvPr/>
          </p:nvCxnSpPr>
          <p:spPr>
            <a:xfrm>
              <a:off x="5480142" y="2764408"/>
              <a:ext cx="298888" cy="387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6"/>
              <a:endCxn id="13" idx="2"/>
            </p:cNvCxnSpPr>
            <p:nvPr/>
          </p:nvCxnSpPr>
          <p:spPr>
            <a:xfrm>
              <a:off x="5480142" y="3521646"/>
              <a:ext cx="298888" cy="36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6"/>
              <a:endCxn id="13" idx="2"/>
            </p:cNvCxnSpPr>
            <p:nvPr/>
          </p:nvCxnSpPr>
          <p:spPr>
            <a:xfrm flipV="1">
              <a:off x="5480142" y="3887701"/>
              <a:ext cx="298888" cy="391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6"/>
              <a:endCxn id="12" idx="2"/>
            </p:cNvCxnSpPr>
            <p:nvPr/>
          </p:nvCxnSpPr>
          <p:spPr>
            <a:xfrm flipV="1">
              <a:off x="5480142" y="3151977"/>
              <a:ext cx="298888" cy="1126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6"/>
              <a:endCxn id="12" idx="2"/>
            </p:cNvCxnSpPr>
            <p:nvPr/>
          </p:nvCxnSpPr>
          <p:spPr>
            <a:xfrm flipV="1">
              <a:off x="5480142" y="3151977"/>
              <a:ext cx="298888" cy="369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6"/>
              <a:endCxn id="13" idx="2"/>
            </p:cNvCxnSpPr>
            <p:nvPr/>
          </p:nvCxnSpPr>
          <p:spPr>
            <a:xfrm>
              <a:off x="5480142" y="2764408"/>
              <a:ext cx="298888" cy="1123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225276" y="2331897"/>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3" name="Straight Arrow Connector 32"/>
            <p:cNvCxnSpPr>
              <a:stCxn id="32" idx="3"/>
              <a:endCxn id="5" idx="2"/>
            </p:cNvCxnSpPr>
            <p:nvPr/>
          </p:nvCxnSpPr>
          <p:spPr>
            <a:xfrm flipV="1">
              <a:off x="3369276" y="2416253"/>
              <a:ext cx="681460" cy="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2" idx="3"/>
              <a:endCxn id="6" idx="2"/>
            </p:cNvCxnSpPr>
            <p:nvPr/>
          </p:nvCxnSpPr>
          <p:spPr>
            <a:xfrm>
              <a:off x="3369276" y="2421897"/>
              <a:ext cx="681460" cy="73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3"/>
              <a:endCxn id="7" idx="2"/>
            </p:cNvCxnSpPr>
            <p:nvPr/>
          </p:nvCxnSpPr>
          <p:spPr>
            <a:xfrm>
              <a:off x="3369276" y="2421897"/>
              <a:ext cx="681460" cy="1465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3"/>
              <a:endCxn id="8" idx="2"/>
            </p:cNvCxnSpPr>
            <p:nvPr/>
          </p:nvCxnSpPr>
          <p:spPr>
            <a:xfrm>
              <a:off x="3369276" y="2421897"/>
              <a:ext cx="697226" cy="2201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223765" y="3063417"/>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8" name="Straight Arrow Connector 37"/>
            <p:cNvCxnSpPr>
              <a:stCxn id="37" idx="3"/>
              <a:endCxn id="6" idx="2"/>
            </p:cNvCxnSpPr>
            <p:nvPr/>
          </p:nvCxnSpPr>
          <p:spPr>
            <a:xfrm flipV="1">
              <a:off x="3367765" y="3151977"/>
              <a:ext cx="682971" cy="1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231586" y="3799817"/>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0" name="Straight Arrow Connector 39"/>
            <p:cNvCxnSpPr/>
            <p:nvPr/>
          </p:nvCxnSpPr>
          <p:spPr>
            <a:xfrm flipV="1">
              <a:off x="3375586" y="3880617"/>
              <a:ext cx="682971" cy="1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224684" y="4535401"/>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2" name="Straight Arrow Connector 41"/>
            <p:cNvCxnSpPr>
              <a:stCxn id="41" idx="3"/>
              <a:endCxn id="8" idx="2"/>
            </p:cNvCxnSpPr>
            <p:nvPr/>
          </p:nvCxnSpPr>
          <p:spPr>
            <a:xfrm flipV="1">
              <a:off x="3368684" y="4623425"/>
              <a:ext cx="697818" cy="19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1" idx="3"/>
              <a:endCxn id="7" idx="2"/>
            </p:cNvCxnSpPr>
            <p:nvPr/>
          </p:nvCxnSpPr>
          <p:spPr>
            <a:xfrm flipV="1">
              <a:off x="3368684" y="3887701"/>
              <a:ext cx="682052" cy="737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1" idx="3"/>
              <a:endCxn id="6" idx="2"/>
            </p:cNvCxnSpPr>
            <p:nvPr/>
          </p:nvCxnSpPr>
          <p:spPr>
            <a:xfrm flipV="1">
              <a:off x="3368684" y="3151977"/>
              <a:ext cx="682052" cy="14734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3"/>
              <a:endCxn id="5" idx="2"/>
            </p:cNvCxnSpPr>
            <p:nvPr/>
          </p:nvCxnSpPr>
          <p:spPr>
            <a:xfrm flipV="1">
              <a:off x="3368684" y="2416253"/>
              <a:ext cx="682052" cy="2209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9" idx="3"/>
              <a:endCxn id="8" idx="2"/>
            </p:cNvCxnSpPr>
            <p:nvPr/>
          </p:nvCxnSpPr>
          <p:spPr>
            <a:xfrm>
              <a:off x="3375586" y="3889817"/>
              <a:ext cx="690916" cy="733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9" idx="3"/>
              <a:endCxn id="6" idx="2"/>
            </p:cNvCxnSpPr>
            <p:nvPr/>
          </p:nvCxnSpPr>
          <p:spPr>
            <a:xfrm flipV="1">
              <a:off x="3375586" y="3151977"/>
              <a:ext cx="675150" cy="737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9" idx="3"/>
              <a:endCxn id="5" idx="2"/>
            </p:cNvCxnSpPr>
            <p:nvPr/>
          </p:nvCxnSpPr>
          <p:spPr>
            <a:xfrm flipV="1">
              <a:off x="3375586" y="2416253"/>
              <a:ext cx="675150" cy="1473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3"/>
              <a:endCxn id="8" idx="2"/>
            </p:cNvCxnSpPr>
            <p:nvPr/>
          </p:nvCxnSpPr>
          <p:spPr>
            <a:xfrm>
              <a:off x="3367765" y="3153417"/>
              <a:ext cx="698737" cy="1470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7" idx="3"/>
              <a:endCxn id="7" idx="2"/>
            </p:cNvCxnSpPr>
            <p:nvPr/>
          </p:nvCxnSpPr>
          <p:spPr>
            <a:xfrm>
              <a:off x="3367765" y="3153417"/>
              <a:ext cx="682971" cy="734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7" idx="3"/>
              <a:endCxn id="5" idx="2"/>
            </p:cNvCxnSpPr>
            <p:nvPr/>
          </p:nvCxnSpPr>
          <p:spPr>
            <a:xfrm flipV="1">
              <a:off x="3367765" y="2416253"/>
              <a:ext cx="682971" cy="7371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flipH="1">
              <a:off x="7507324" y="2156122"/>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Oval 53"/>
            <p:cNvSpPr/>
            <p:nvPr/>
          </p:nvSpPr>
          <p:spPr>
            <a:xfrm flipH="1">
              <a:off x="7507324" y="2891846"/>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54"/>
            <p:cNvSpPr/>
            <p:nvPr/>
          </p:nvSpPr>
          <p:spPr>
            <a:xfrm flipH="1">
              <a:off x="7507324" y="3627570"/>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p:cNvSpPr/>
            <p:nvPr/>
          </p:nvSpPr>
          <p:spPr>
            <a:xfrm flipH="1">
              <a:off x="7491558" y="4363294"/>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p:cNvSpPr/>
            <p:nvPr/>
          </p:nvSpPr>
          <p:spPr>
            <a:xfrm flipH="1">
              <a:off x="6598180" y="2504277"/>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p:cNvSpPr/>
            <p:nvPr/>
          </p:nvSpPr>
          <p:spPr>
            <a:xfrm flipH="1">
              <a:off x="6598180" y="3261515"/>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p:cNvSpPr/>
            <p:nvPr/>
          </p:nvSpPr>
          <p:spPr>
            <a:xfrm flipH="1">
              <a:off x="6598180" y="4018753"/>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0" name="Straight Arrow Connector 59"/>
            <p:cNvCxnSpPr>
              <a:stCxn id="53" idx="6"/>
              <a:endCxn id="57" idx="2"/>
            </p:cNvCxnSpPr>
            <p:nvPr/>
          </p:nvCxnSpPr>
          <p:spPr>
            <a:xfrm flipH="1">
              <a:off x="7118442" y="2416253"/>
              <a:ext cx="388882" cy="3481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3" idx="6"/>
              <a:endCxn id="58" idx="2"/>
            </p:cNvCxnSpPr>
            <p:nvPr/>
          </p:nvCxnSpPr>
          <p:spPr>
            <a:xfrm flipH="1">
              <a:off x="7118442" y="2416253"/>
              <a:ext cx="388882" cy="110539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3" idx="6"/>
              <a:endCxn id="59" idx="2"/>
            </p:cNvCxnSpPr>
            <p:nvPr/>
          </p:nvCxnSpPr>
          <p:spPr>
            <a:xfrm flipH="1">
              <a:off x="7118442" y="2416253"/>
              <a:ext cx="388882" cy="186263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6"/>
              <a:endCxn id="57" idx="2"/>
            </p:cNvCxnSpPr>
            <p:nvPr/>
          </p:nvCxnSpPr>
          <p:spPr>
            <a:xfrm flipH="1" flipV="1">
              <a:off x="7118442" y="2764408"/>
              <a:ext cx="388882" cy="3875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5" idx="6"/>
              <a:endCxn id="58" idx="2"/>
            </p:cNvCxnSpPr>
            <p:nvPr/>
          </p:nvCxnSpPr>
          <p:spPr>
            <a:xfrm flipH="1" flipV="1">
              <a:off x="7118442" y="3521646"/>
              <a:ext cx="388882" cy="3660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6" idx="6"/>
              <a:endCxn id="59" idx="2"/>
            </p:cNvCxnSpPr>
            <p:nvPr/>
          </p:nvCxnSpPr>
          <p:spPr>
            <a:xfrm flipH="1" flipV="1">
              <a:off x="7118442" y="4278884"/>
              <a:ext cx="373116" cy="3445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4" idx="6"/>
              <a:endCxn id="58" idx="2"/>
            </p:cNvCxnSpPr>
            <p:nvPr/>
          </p:nvCxnSpPr>
          <p:spPr>
            <a:xfrm flipH="1">
              <a:off x="7118442" y="3151977"/>
              <a:ext cx="388882" cy="369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4" idx="6"/>
              <a:endCxn id="59" idx="2"/>
            </p:cNvCxnSpPr>
            <p:nvPr/>
          </p:nvCxnSpPr>
          <p:spPr>
            <a:xfrm flipH="1">
              <a:off x="7118442" y="3151977"/>
              <a:ext cx="388882" cy="112690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5" idx="6"/>
              <a:endCxn id="57" idx="2"/>
            </p:cNvCxnSpPr>
            <p:nvPr/>
          </p:nvCxnSpPr>
          <p:spPr>
            <a:xfrm flipH="1" flipV="1">
              <a:off x="7118442" y="2764408"/>
              <a:ext cx="388882" cy="112329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6" idx="6"/>
              <a:endCxn id="57" idx="2"/>
            </p:cNvCxnSpPr>
            <p:nvPr/>
          </p:nvCxnSpPr>
          <p:spPr>
            <a:xfrm flipH="1" flipV="1">
              <a:off x="7118442" y="2764408"/>
              <a:ext cx="373116" cy="185901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5" idx="6"/>
              <a:endCxn id="59" idx="2"/>
            </p:cNvCxnSpPr>
            <p:nvPr/>
          </p:nvCxnSpPr>
          <p:spPr>
            <a:xfrm flipH="1">
              <a:off x="7118442" y="3887701"/>
              <a:ext cx="388882" cy="39118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6" idx="6"/>
              <a:endCxn id="58" idx="2"/>
            </p:cNvCxnSpPr>
            <p:nvPr/>
          </p:nvCxnSpPr>
          <p:spPr>
            <a:xfrm flipH="1" flipV="1">
              <a:off x="7118442" y="3521646"/>
              <a:ext cx="373116" cy="110177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7" idx="6"/>
            </p:cNvCxnSpPr>
            <p:nvPr/>
          </p:nvCxnSpPr>
          <p:spPr>
            <a:xfrm flipH="1">
              <a:off x="6299292" y="2764408"/>
              <a:ext cx="298888" cy="3875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8" idx="6"/>
            </p:cNvCxnSpPr>
            <p:nvPr/>
          </p:nvCxnSpPr>
          <p:spPr>
            <a:xfrm flipH="1">
              <a:off x="6299292" y="3521646"/>
              <a:ext cx="298888" cy="3660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9" idx="6"/>
            </p:cNvCxnSpPr>
            <p:nvPr/>
          </p:nvCxnSpPr>
          <p:spPr>
            <a:xfrm flipH="1" flipV="1">
              <a:off x="6299292" y="3887701"/>
              <a:ext cx="298888" cy="39118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9" idx="6"/>
            </p:cNvCxnSpPr>
            <p:nvPr/>
          </p:nvCxnSpPr>
          <p:spPr>
            <a:xfrm flipH="1" flipV="1">
              <a:off x="6299292" y="3151977"/>
              <a:ext cx="298888" cy="112690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8" idx="6"/>
            </p:cNvCxnSpPr>
            <p:nvPr/>
          </p:nvCxnSpPr>
          <p:spPr>
            <a:xfrm flipH="1" flipV="1">
              <a:off x="6299292" y="3151977"/>
              <a:ext cx="298888" cy="369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57" idx="6"/>
            </p:cNvCxnSpPr>
            <p:nvPr/>
          </p:nvCxnSpPr>
          <p:spPr>
            <a:xfrm flipH="1">
              <a:off x="6299292" y="2764408"/>
              <a:ext cx="298888" cy="112329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flipH="1">
              <a:off x="8709046" y="2331897"/>
              <a:ext cx="144000" cy="180000"/>
            </a:xfrm>
            <a:prstGeom prst="rect">
              <a:avLst/>
            </a:prstGeom>
            <a:solidFill>
              <a:schemeClr val="tx1"/>
            </a:solid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9" name="Straight Arrow Connector 78"/>
            <p:cNvCxnSpPr>
              <a:stCxn id="78" idx="3"/>
              <a:endCxn id="53" idx="2"/>
            </p:cNvCxnSpPr>
            <p:nvPr/>
          </p:nvCxnSpPr>
          <p:spPr>
            <a:xfrm flipH="1" flipV="1">
              <a:off x="8027586" y="2416253"/>
              <a:ext cx="681460" cy="5644"/>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flipH="1">
              <a:off x="8710557" y="3063417"/>
              <a:ext cx="144000" cy="180000"/>
            </a:xfrm>
            <a:prstGeom prst="rect">
              <a:avLst/>
            </a:prstGeom>
            <a:solidFill>
              <a:schemeClr val="tx1"/>
            </a:solid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4" name="Straight Arrow Connector 83"/>
            <p:cNvCxnSpPr>
              <a:stCxn id="83" idx="3"/>
              <a:endCxn id="54" idx="2"/>
            </p:cNvCxnSpPr>
            <p:nvPr/>
          </p:nvCxnSpPr>
          <p:spPr>
            <a:xfrm flipH="1" flipV="1">
              <a:off x="8027586" y="3151977"/>
              <a:ext cx="682971" cy="144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flipH="1">
              <a:off x="8702736" y="3799817"/>
              <a:ext cx="144000" cy="180000"/>
            </a:xfrm>
            <a:prstGeom prst="rect">
              <a:avLst/>
            </a:prstGeom>
            <a:solidFill>
              <a:schemeClr val="tx1"/>
            </a:solid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6" name="Straight Arrow Connector 85"/>
            <p:cNvCxnSpPr/>
            <p:nvPr/>
          </p:nvCxnSpPr>
          <p:spPr>
            <a:xfrm flipH="1" flipV="1">
              <a:off x="8019765" y="3880617"/>
              <a:ext cx="682971" cy="144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flipH="1">
              <a:off x="8709638" y="4535401"/>
              <a:ext cx="144000" cy="180000"/>
            </a:xfrm>
            <a:prstGeom prst="rect">
              <a:avLst/>
            </a:prstGeom>
            <a:solidFill>
              <a:schemeClr val="tx1"/>
            </a:solid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8" name="Straight Arrow Connector 87"/>
            <p:cNvCxnSpPr>
              <a:stCxn id="87" idx="3"/>
              <a:endCxn id="56" idx="2"/>
            </p:cNvCxnSpPr>
            <p:nvPr/>
          </p:nvCxnSpPr>
          <p:spPr>
            <a:xfrm flipH="1" flipV="1">
              <a:off x="8011820" y="4623425"/>
              <a:ext cx="697818" cy="197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Left Brace 97"/>
            <p:cNvSpPr/>
            <p:nvPr/>
          </p:nvSpPr>
          <p:spPr>
            <a:xfrm>
              <a:off x="2801810" y="2244729"/>
              <a:ext cx="348343" cy="25516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9" name="TextBox 98"/>
            <p:cNvSpPr txBox="1"/>
            <p:nvPr/>
          </p:nvSpPr>
          <p:spPr>
            <a:xfrm rot="16200000">
              <a:off x="1946969" y="3324011"/>
              <a:ext cx="1320800" cy="369332"/>
            </a:xfrm>
            <a:prstGeom prst="rect">
              <a:avLst/>
            </a:prstGeom>
            <a:noFill/>
          </p:spPr>
          <p:txBody>
            <a:bodyPr wrap="square" rtlCol="0">
              <a:spAutoFit/>
            </a:bodyPr>
            <a:lstStyle/>
            <a:p>
              <a:pPr algn="ctr"/>
              <a:r>
                <a:rPr lang="pt-BR" b="1" dirty="0" smtClean="0"/>
                <a:t>Entradas</a:t>
              </a:r>
              <a:endParaRPr lang="pt-BR" b="1" dirty="0"/>
            </a:p>
          </p:txBody>
        </p:sp>
        <p:sp>
          <p:nvSpPr>
            <p:cNvPr id="100" name="Left Brace 99"/>
            <p:cNvSpPr/>
            <p:nvPr/>
          </p:nvSpPr>
          <p:spPr>
            <a:xfrm rot="10800000">
              <a:off x="8884279" y="2253738"/>
              <a:ext cx="348343" cy="25516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1" name="TextBox 100"/>
            <p:cNvSpPr txBox="1"/>
            <p:nvPr/>
          </p:nvSpPr>
          <p:spPr>
            <a:xfrm rot="16200000">
              <a:off x="8790056" y="3335271"/>
              <a:ext cx="1320800" cy="369332"/>
            </a:xfrm>
            <a:prstGeom prst="rect">
              <a:avLst/>
            </a:prstGeom>
            <a:noFill/>
          </p:spPr>
          <p:txBody>
            <a:bodyPr wrap="square" rtlCol="0">
              <a:spAutoFit/>
            </a:bodyPr>
            <a:lstStyle/>
            <a:p>
              <a:pPr algn="ctr"/>
              <a:r>
                <a:rPr lang="pt-BR" b="1" dirty="0" smtClean="0"/>
                <a:t>Saídas</a:t>
              </a:r>
              <a:endParaRPr lang="pt-BR" b="1" dirty="0"/>
            </a:p>
          </p:txBody>
        </p:sp>
        <p:sp>
          <p:nvSpPr>
            <p:cNvPr id="102" name="Right Arrow 101"/>
            <p:cNvSpPr/>
            <p:nvPr/>
          </p:nvSpPr>
          <p:spPr>
            <a:xfrm>
              <a:off x="3831771" y="5080000"/>
              <a:ext cx="2207390" cy="44716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Encoder</a:t>
              </a:r>
              <a:endParaRPr lang="pt-BR" dirty="0">
                <a:solidFill>
                  <a:schemeClr val="tx1"/>
                </a:solidFill>
              </a:endParaRPr>
            </a:p>
          </p:txBody>
        </p:sp>
        <p:sp>
          <p:nvSpPr>
            <p:cNvPr id="103" name="Right Arrow 102"/>
            <p:cNvSpPr/>
            <p:nvPr/>
          </p:nvSpPr>
          <p:spPr>
            <a:xfrm>
              <a:off x="6149888" y="5080000"/>
              <a:ext cx="2207390" cy="44716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Decoder</a:t>
              </a:r>
              <a:endParaRPr lang="pt-BR" dirty="0">
                <a:solidFill>
                  <a:schemeClr val="tx1"/>
                </a:solidFill>
              </a:endParaRPr>
            </a:p>
          </p:txBody>
        </p:sp>
        <p:sp>
          <p:nvSpPr>
            <p:cNvPr id="104" name="TextBox 103"/>
            <p:cNvSpPr txBox="1"/>
            <p:nvPr/>
          </p:nvSpPr>
          <p:spPr>
            <a:xfrm>
              <a:off x="5029440" y="1652236"/>
              <a:ext cx="2019442" cy="646331"/>
            </a:xfrm>
            <a:prstGeom prst="rect">
              <a:avLst/>
            </a:prstGeom>
            <a:noFill/>
          </p:spPr>
          <p:txBody>
            <a:bodyPr wrap="square" rtlCol="0">
              <a:spAutoFit/>
            </a:bodyPr>
            <a:lstStyle/>
            <a:p>
              <a:pPr algn="ctr"/>
              <a:r>
                <a:rPr lang="pt-BR" dirty="0" smtClean="0"/>
                <a:t>Redução de dimensionalidade</a:t>
              </a:r>
              <a:endParaRPr lang="pt-BR" dirty="0"/>
            </a:p>
          </p:txBody>
        </p:sp>
        <p:cxnSp>
          <p:nvCxnSpPr>
            <p:cNvPr id="105" name="Straight Arrow Connector 104"/>
            <p:cNvCxnSpPr>
              <a:stCxn id="104" idx="2"/>
            </p:cNvCxnSpPr>
            <p:nvPr/>
          </p:nvCxnSpPr>
          <p:spPr>
            <a:xfrm>
              <a:off x="6039161" y="2298567"/>
              <a:ext cx="0" cy="486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354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 name="Group 224"/>
          <p:cNvGrpSpPr/>
          <p:nvPr/>
        </p:nvGrpSpPr>
        <p:grpSpPr>
          <a:xfrm>
            <a:off x="733826" y="1205268"/>
            <a:ext cx="7185973" cy="4537033"/>
            <a:chOff x="733826" y="1205268"/>
            <a:chExt cx="7185973" cy="4537033"/>
          </a:xfrm>
        </p:grpSpPr>
        <p:sp>
          <p:nvSpPr>
            <p:cNvPr id="11" name="Right Arrow 10"/>
            <p:cNvSpPr/>
            <p:nvPr/>
          </p:nvSpPr>
          <p:spPr>
            <a:xfrm>
              <a:off x="2081404" y="5295137"/>
              <a:ext cx="2207390" cy="44716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Encoder</a:t>
              </a:r>
              <a:endParaRPr lang="pt-BR" dirty="0">
                <a:solidFill>
                  <a:schemeClr val="tx1"/>
                </a:solidFill>
              </a:endParaRPr>
            </a:p>
          </p:txBody>
        </p:sp>
        <p:sp>
          <p:nvSpPr>
            <p:cNvPr id="12" name="Right Arrow 11"/>
            <p:cNvSpPr/>
            <p:nvPr/>
          </p:nvSpPr>
          <p:spPr>
            <a:xfrm>
              <a:off x="4446093" y="5295137"/>
              <a:ext cx="2207390" cy="44716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Decoder</a:t>
              </a:r>
              <a:endParaRPr lang="pt-BR" dirty="0">
                <a:solidFill>
                  <a:schemeClr val="tx1"/>
                </a:solidFill>
              </a:endParaRPr>
            </a:p>
          </p:txBody>
        </p:sp>
        <p:sp>
          <p:nvSpPr>
            <p:cNvPr id="67" name="Oval 66"/>
            <p:cNvSpPr/>
            <p:nvPr/>
          </p:nvSpPr>
          <p:spPr>
            <a:xfrm>
              <a:off x="2400455" y="3190900"/>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2400455" y="3926624"/>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flipH="1">
              <a:off x="4128749" y="2455176"/>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flipH="1">
              <a:off x="4128749" y="3190900"/>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flipH="1">
              <a:off x="4128749" y="3926624"/>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flipH="1">
              <a:off x="4112983" y="4662348"/>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p:cNvSpPr/>
            <p:nvPr/>
          </p:nvSpPr>
          <p:spPr>
            <a:xfrm flipH="1">
              <a:off x="3219605" y="2803331"/>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flipH="1">
              <a:off x="3219605" y="3560569"/>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flipH="1">
              <a:off x="3219605" y="4317807"/>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2" name="Straight Arrow Connector 21"/>
            <p:cNvCxnSpPr>
              <a:stCxn id="15" idx="6"/>
              <a:endCxn id="19" idx="2"/>
            </p:cNvCxnSpPr>
            <p:nvPr/>
          </p:nvCxnSpPr>
          <p:spPr>
            <a:xfrm flipH="1">
              <a:off x="3739867" y="2715307"/>
              <a:ext cx="388882" cy="3481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6"/>
              <a:endCxn id="20" idx="2"/>
            </p:cNvCxnSpPr>
            <p:nvPr/>
          </p:nvCxnSpPr>
          <p:spPr>
            <a:xfrm flipH="1">
              <a:off x="3739867" y="2715307"/>
              <a:ext cx="388882" cy="110539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6"/>
              <a:endCxn id="21" idx="2"/>
            </p:cNvCxnSpPr>
            <p:nvPr/>
          </p:nvCxnSpPr>
          <p:spPr>
            <a:xfrm flipH="1">
              <a:off x="3739867" y="2715307"/>
              <a:ext cx="388882" cy="186263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6"/>
              <a:endCxn id="19" idx="2"/>
            </p:cNvCxnSpPr>
            <p:nvPr/>
          </p:nvCxnSpPr>
          <p:spPr>
            <a:xfrm flipH="1" flipV="1">
              <a:off x="3739867" y="3063462"/>
              <a:ext cx="388882" cy="3875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6"/>
              <a:endCxn id="20" idx="2"/>
            </p:cNvCxnSpPr>
            <p:nvPr/>
          </p:nvCxnSpPr>
          <p:spPr>
            <a:xfrm flipH="1" flipV="1">
              <a:off x="3739867" y="3820700"/>
              <a:ext cx="388882" cy="3660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6"/>
              <a:endCxn id="21" idx="2"/>
            </p:cNvCxnSpPr>
            <p:nvPr/>
          </p:nvCxnSpPr>
          <p:spPr>
            <a:xfrm flipH="1" flipV="1">
              <a:off x="3739867" y="4577938"/>
              <a:ext cx="373116" cy="3445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6"/>
              <a:endCxn id="20" idx="2"/>
            </p:cNvCxnSpPr>
            <p:nvPr/>
          </p:nvCxnSpPr>
          <p:spPr>
            <a:xfrm flipH="1">
              <a:off x="3739867" y="3451031"/>
              <a:ext cx="388882" cy="369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6"/>
              <a:endCxn id="21" idx="2"/>
            </p:cNvCxnSpPr>
            <p:nvPr/>
          </p:nvCxnSpPr>
          <p:spPr>
            <a:xfrm flipH="1">
              <a:off x="3739867" y="3451031"/>
              <a:ext cx="388882" cy="112690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6"/>
              <a:endCxn id="19" idx="2"/>
            </p:cNvCxnSpPr>
            <p:nvPr/>
          </p:nvCxnSpPr>
          <p:spPr>
            <a:xfrm flipH="1" flipV="1">
              <a:off x="3739867" y="3063462"/>
              <a:ext cx="388882" cy="112329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6"/>
              <a:endCxn id="19" idx="2"/>
            </p:cNvCxnSpPr>
            <p:nvPr/>
          </p:nvCxnSpPr>
          <p:spPr>
            <a:xfrm flipH="1" flipV="1">
              <a:off x="3739867" y="3063462"/>
              <a:ext cx="373116" cy="185901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6"/>
              <a:endCxn id="21" idx="2"/>
            </p:cNvCxnSpPr>
            <p:nvPr/>
          </p:nvCxnSpPr>
          <p:spPr>
            <a:xfrm flipH="1">
              <a:off x="3739867" y="4186755"/>
              <a:ext cx="388882" cy="39118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6"/>
              <a:endCxn id="20" idx="2"/>
            </p:cNvCxnSpPr>
            <p:nvPr/>
          </p:nvCxnSpPr>
          <p:spPr>
            <a:xfrm flipH="1" flipV="1">
              <a:off x="3739867" y="3820700"/>
              <a:ext cx="373116" cy="110177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6"/>
            </p:cNvCxnSpPr>
            <p:nvPr/>
          </p:nvCxnSpPr>
          <p:spPr>
            <a:xfrm flipH="1">
              <a:off x="2920717" y="3063462"/>
              <a:ext cx="298888" cy="3875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0" idx="6"/>
            </p:cNvCxnSpPr>
            <p:nvPr/>
          </p:nvCxnSpPr>
          <p:spPr>
            <a:xfrm flipH="1">
              <a:off x="2920717" y="3820700"/>
              <a:ext cx="298888" cy="3660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6"/>
            </p:cNvCxnSpPr>
            <p:nvPr/>
          </p:nvCxnSpPr>
          <p:spPr>
            <a:xfrm flipH="1" flipV="1">
              <a:off x="2920717" y="4186755"/>
              <a:ext cx="298888" cy="39118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1" idx="6"/>
            </p:cNvCxnSpPr>
            <p:nvPr/>
          </p:nvCxnSpPr>
          <p:spPr>
            <a:xfrm flipH="1" flipV="1">
              <a:off x="2920717" y="3451031"/>
              <a:ext cx="298888" cy="112690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6"/>
            </p:cNvCxnSpPr>
            <p:nvPr/>
          </p:nvCxnSpPr>
          <p:spPr>
            <a:xfrm flipH="1" flipV="1">
              <a:off x="2920717" y="3451031"/>
              <a:ext cx="298888" cy="369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9" idx="6"/>
            </p:cNvCxnSpPr>
            <p:nvPr/>
          </p:nvCxnSpPr>
          <p:spPr>
            <a:xfrm flipH="1">
              <a:off x="2920717" y="3063462"/>
              <a:ext cx="298888" cy="112329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1572023" y="3362211"/>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Rectangle 123"/>
            <p:cNvSpPr/>
            <p:nvPr/>
          </p:nvSpPr>
          <p:spPr>
            <a:xfrm>
              <a:off x="1572023" y="4096755"/>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Oval 125"/>
            <p:cNvSpPr/>
            <p:nvPr/>
          </p:nvSpPr>
          <p:spPr>
            <a:xfrm flipH="1">
              <a:off x="5825511" y="3190900"/>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flipH="1">
              <a:off x="5825511" y="3926624"/>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Oval 131"/>
            <p:cNvSpPr/>
            <p:nvPr/>
          </p:nvSpPr>
          <p:spPr>
            <a:xfrm>
              <a:off x="5006361" y="2803331"/>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Oval 132"/>
            <p:cNvSpPr/>
            <p:nvPr/>
          </p:nvSpPr>
          <p:spPr>
            <a:xfrm>
              <a:off x="5006361" y="3560569"/>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Oval 133"/>
            <p:cNvSpPr/>
            <p:nvPr/>
          </p:nvSpPr>
          <p:spPr>
            <a:xfrm>
              <a:off x="5006361" y="4317807"/>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7" name="Straight Arrow Connector 146"/>
            <p:cNvCxnSpPr>
              <a:stCxn id="132" idx="6"/>
            </p:cNvCxnSpPr>
            <p:nvPr/>
          </p:nvCxnSpPr>
          <p:spPr>
            <a:xfrm>
              <a:off x="5526623" y="3063462"/>
              <a:ext cx="298888" cy="387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33" idx="6"/>
            </p:cNvCxnSpPr>
            <p:nvPr/>
          </p:nvCxnSpPr>
          <p:spPr>
            <a:xfrm>
              <a:off x="5526623" y="3820700"/>
              <a:ext cx="298888" cy="36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34" idx="6"/>
            </p:cNvCxnSpPr>
            <p:nvPr/>
          </p:nvCxnSpPr>
          <p:spPr>
            <a:xfrm flipV="1">
              <a:off x="5526623" y="4186755"/>
              <a:ext cx="298888" cy="391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34" idx="6"/>
            </p:cNvCxnSpPr>
            <p:nvPr/>
          </p:nvCxnSpPr>
          <p:spPr>
            <a:xfrm flipV="1">
              <a:off x="5526623" y="3451031"/>
              <a:ext cx="298888" cy="1126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33" idx="6"/>
            </p:cNvCxnSpPr>
            <p:nvPr/>
          </p:nvCxnSpPr>
          <p:spPr>
            <a:xfrm flipV="1">
              <a:off x="5526623" y="3451031"/>
              <a:ext cx="298888" cy="369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32" idx="6"/>
            </p:cNvCxnSpPr>
            <p:nvPr/>
          </p:nvCxnSpPr>
          <p:spPr>
            <a:xfrm>
              <a:off x="5526623" y="3063462"/>
              <a:ext cx="298888" cy="1123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stCxn id="15" idx="2"/>
              <a:endCxn id="132" idx="2"/>
            </p:cNvCxnSpPr>
            <p:nvPr/>
          </p:nvCxnSpPr>
          <p:spPr>
            <a:xfrm>
              <a:off x="4649011" y="2715307"/>
              <a:ext cx="357350" cy="348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stCxn id="15" idx="2"/>
              <a:endCxn id="133" idx="2"/>
            </p:cNvCxnSpPr>
            <p:nvPr/>
          </p:nvCxnSpPr>
          <p:spPr>
            <a:xfrm>
              <a:off x="4649011" y="2715307"/>
              <a:ext cx="357350" cy="1105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stCxn id="15" idx="2"/>
              <a:endCxn id="134" idx="2"/>
            </p:cNvCxnSpPr>
            <p:nvPr/>
          </p:nvCxnSpPr>
          <p:spPr>
            <a:xfrm>
              <a:off x="4649011" y="2715307"/>
              <a:ext cx="357350" cy="1862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stCxn id="16" idx="2"/>
              <a:endCxn id="132" idx="2"/>
            </p:cNvCxnSpPr>
            <p:nvPr/>
          </p:nvCxnSpPr>
          <p:spPr>
            <a:xfrm flipV="1">
              <a:off x="4649011" y="3063462"/>
              <a:ext cx="357350" cy="387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a:stCxn id="16" idx="2"/>
              <a:endCxn id="133" idx="2"/>
            </p:cNvCxnSpPr>
            <p:nvPr/>
          </p:nvCxnSpPr>
          <p:spPr>
            <a:xfrm>
              <a:off x="4649011" y="3451031"/>
              <a:ext cx="357350" cy="369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a:stCxn id="16" idx="2"/>
              <a:endCxn id="134" idx="2"/>
            </p:cNvCxnSpPr>
            <p:nvPr/>
          </p:nvCxnSpPr>
          <p:spPr>
            <a:xfrm>
              <a:off x="4649011" y="3451031"/>
              <a:ext cx="357350" cy="1126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stCxn id="17" idx="2"/>
              <a:endCxn id="132" idx="2"/>
            </p:cNvCxnSpPr>
            <p:nvPr/>
          </p:nvCxnSpPr>
          <p:spPr>
            <a:xfrm flipV="1">
              <a:off x="4649011" y="3063462"/>
              <a:ext cx="357350" cy="1123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stCxn id="17" idx="2"/>
              <a:endCxn id="133" idx="2"/>
            </p:cNvCxnSpPr>
            <p:nvPr/>
          </p:nvCxnSpPr>
          <p:spPr>
            <a:xfrm flipV="1">
              <a:off x="4649011" y="3820700"/>
              <a:ext cx="357350" cy="36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a:stCxn id="17" idx="2"/>
              <a:endCxn id="134" idx="2"/>
            </p:cNvCxnSpPr>
            <p:nvPr/>
          </p:nvCxnSpPr>
          <p:spPr>
            <a:xfrm>
              <a:off x="4649011" y="4186755"/>
              <a:ext cx="357350" cy="391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8" idx="2"/>
              <a:endCxn id="132" idx="2"/>
            </p:cNvCxnSpPr>
            <p:nvPr/>
          </p:nvCxnSpPr>
          <p:spPr>
            <a:xfrm flipV="1">
              <a:off x="4633245" y="3063462"/>
              <a:ext cx="373116" cy="1859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 idx="2"/>
              <a:endCxn id="133" idx="2"/>
            </p:cNvCxnSpPr>
            <p:nvPr/>
          </p:nvCxnSpPr>
          <p:spPr>
            <a:xfrm flipV="1">
              <a:off x="4633245" y="3820700"/>
              <a:ext cx="373116" cy="1101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 idx="2"/>
              <a:endCxn id="134" idx="2"/>
            </p:cNvCxnSpPr>
            <p:nvPr/>
          </p:nvCxnSpPr>
          <p:spPr>
            <a:xfrm flipV="1">
              <a:off x="4633245" y="4577938"/>
              <a:ext cx="373116" cy="344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23" idx="3"/>
              <a:endCxn id="67" idx="2"/>
            </p:cNvCxnSpPr>
            <p:nvPr/>
          </p:nvCxnSpPr>
          <p:spPr>
            <a:xfrm flipV="1">
              <a:off x="1716023" y="3451031"/>
              <a:ext cx="684432" cy="1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24" idx="3"/>
              <a:endCxn id="68" idx="2"/>
            </p:cNvCxnSpPr>
            <p:nvPr/>
          </p:nvCxnSpPr>
          <p:spPr>
            <a:xfrm>
              <a:off x="1716023" y="4186755"/>
              <a:ext cx="6844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26" idx="2"/>
              <a:endCxn id="207" idx="1"/>
            </p:cNvCxnSpPr>
            <p:nvPr/>
          </p:nvCxnSpPr>
          <p:spPr>
            <a:xfrm>
              <a:off x="6345773" y="3451031"/>
              <a:ext cx="684432" cy="1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7030205" y="3362211"/>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0" name="Straight Arrow Connector 209"/>
            <p:cNvCxnSpPr>
              <a:stCxn id="127" idx="2"/>
              <a:endCxn id="211" idx="1"/>
            </p:cNvCxnSpPr>
            <p:nvPr/>
          </p:nvCxnSpPr>
          <p:spPr>
            <a:xfrm>
              <a:off x="6345773" y="4186755"/>
              <a:ext cx="684432" cy="1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Rectangle 210"/>
            <p:cNvSpPr/>
            <p:nvPr/>
          </p:nvSpPr>
          <p:spPr>
            <a:xfrm>
              <a:off x="7030205" y="4097935"/>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3" name="Left Brace 212"/>
            <p:cNvSpPr/>
            <p:nvPr/>
          </p:nvSpPr>
          <p:spPr>
            <a:xfrm>
              <a:off x="1114382" y="3288967"/>
              <a:ext cx="348343" cy="1063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14" name="TextBox 213"/>
            <p:cNvSpPr txBox="1"/>
            <p:nvPr/>
          </p:nvSpPr>
          <p:spPr>
            <a:xfrm rot="16200000">
              <a:off x="258092" y="3636033"/>
              <a:ext cx="1320800" cy="369332"/>
            </a:xfrm>
            <a:prstGeom prst="rect">
              <a:avLst/>
            </a:prstGeom>
            <a:noFill/>
          </p:spPr>
          <p:txBody>
            <a:bodyPr wrap="square" rtlCol="0">
              <a:spAutoFit/>
            </a:bodyPr>
            <a:lstStyle/>
            <a:p>
              <a:pPr algn="ctr"/>
              <a:r>
                <a:rPr lang="pt-BR" b="1" dirty="0" smtClean="0"/>
                <a:t>Entradas</a:t>
              </a:r>
              <a:endParaRPr lang="pt-BR" b="1" dirty="0"/>
            </a:p>
          </p:txBody>
        </p:sp>
        <p:sp>
          <p:nvSpPr>
            <p:cNvPr id="215" name="Left Brace 214"/>
            <p:cNvSpPr/>
            <p:nvPr/>
          </p:nvSpPr>
          <p:spPr>
            <a:xfrm rot="10800000">
              <a:off x="7202124" y="3288966"/>
              <a:ext cx="348343" cy="1063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17" name="TextBox 216"/>
            <p:cNvSpPr txBox="1"/>
            <p:nvPr/>
          </p:nvSpPr>
          <p:spPr>
            <a:xfrm rot="16200000">
              <a:off x="7074733" y="3636032"/>
              <a:ext cx="1320800" cy="369332"/>
            </a:xfrm>
            <a:prstGeom prst="rect">
              <a:avLst/>
            </a:prstGeom>
            <a:noFill/>
          </p:spPr>
          <p:txBody>
            <a:bodyPr wrap="square" rtlCol="0">
              <a:spAutoFit/>
            </a:bodyPr>
            <a:lstStyle/>
            <a:p>
              <a:pPr algn="ctr"/>
              <a:r>
                <a:rPr lang="pt-BR" b="1" dirty="0" smtClean="0"/>
                <a:t>Saídas</a:t>
              </a:r>
              <a:endParaRPr lang="pt-BR" b="1" dirty="0"/>
            </a:p>
          </p:txBody>
        </p:sp>
        <p:sp>
          <p:nvSpPr>
            <p:cNvPr id="218" name="TextBox 217"/>
            <p:cNvSpPr txBox="1"/>
            <p:nvPr/>
          </p:nvSpPr>
          <p:spPr>
            <a:xfrm>
              <a:off x="3368132" y="1205268"/>
              <a:ext cx="2019442" cy="646331"/>
            </a:xfrm>
            <a:prstGeom prst="rect">
              <a:avLst/>
            </a:prstGeom>
            <a:noFill/>
          </p:spPr>
          <p:txBody>
            <a:bodyPr wrap="square" rtlCol="0">
              <a:spAutoFit/>
            </a:bodyPr>
            <a:lstStyle/>
            <a:p>
              <a:pPr algn="ctr"/>
              <a:r>
                <a:rPr lang="pt-BR" dirty="0" smtClean="0"/>
                <a:t>Aumento de dimensionalidade</a:t>
              </a:r>
              <a:endParaRPr lang="pt-BR" dirty="0"/>
            </a:p>
          </p:txBody>
        </p:sp>
        <p:cxnSp>
          <p:nvCxnSpPr>
            <p:cNvPr id="219" name="Straight Arrow Connector 218"/>
            <p:cNvCxnSpPr>
              <a:stCxn id="218" idx="2"/>
            </p:cNvCxnSpPr>
            <p:nvPr/>
          </p:nvCxnSpPr>
          <p:spPr>
            <a:xfrm>
              <a:off x="4377853" y="1851599"/>
              <a:ext cx="0" cy="486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a:stCxn id="123" idx="3"/>
              <a:endCxn id="68" idx="2"/>
            </p:cNvCxnSpPr>
            <p:nvPr/>
          </p:nvCxnSpPr>
          <p:spPr>
            <a:xfrm>
              <a:off x="1716023" y="3452211"/>
              <a:ext cx="684432" cy="734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a:stCxn id="124" idx="3"/>
              <a:endCxn id="67" idx="2"/>
            </p:cNvCxnSpPr>
            <p:nvPr/>
          </p:nvCxnSpPr>
          <p:spPr>
            <a:xfrm flipV="1">
              <a:off x="1716023" y="3451031"/>
              <a:ext cx="684432" cy="73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137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Group 154"/>
          <p:cNvGrpSpPr/>
          <p:nvPr/>
        </p:nvGrpSpPr>
        <p:grpSpPr>
          <a:xfrm>
            <a:off x="11610" y="1155825"/>
            <a:ext cx="10531493" cy="2974949"/>
            <a:chOff x="11610" y="1155825"/>
            <a:chExt cx="10531493" cy="2974949"/>
          </a:xfrm>
        </p:grpSpPr>
        <p:sp>
          <p:nvSpPr>
            <p:cNvPr id="67" name="Oval 66"/>
            <p:cNvSpPr/>
            <p:nvPr/>
          </p:nvSpPr>
          <p:spPr>
            <a:xfrm>
              <a:off x="2100204" y="1980370"/>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2100204" y="2716094"/>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flipH="1">
              <a:off x="3828498" y="1244646"/>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flipH="1">
              <a:off x="3828498" y="1980370"/>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flipH="1">
              <a:off x="3828498" y="2716094"/>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flipH="1">
              <a:off x="3812732" y="3451818"/>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p:cNvSpPr/>
            <p:nvPr/>
          </p:nvSpPr>
          <p:spPr>
            <a:xfrm flipH="1">
              <a:off x="2919354" y="1592801"/>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flipH="1">
              <a:off x="2919354" y="2350039"/>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flipH="1">
              <a:off x="2919354" y="3107277"/>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2" name="Straight Arrow Connector 21"/>
            <p:cNvCxnSpPr>
              <a:stCxn id="15" idx="6"/>
              <a:endCxn id="19" idx="2"/>
            </p:cNvCxnSpPr>
            <p:nvPr/>
          </p:nvCxnSpPr>
          <p:spPr>
            <a:xfrm flipH="1">
              <a:off x="3439616" y="1504777"/>
              <a:ext cx="388882" cy="3481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6"/>
              <a:endCxn id="20" idx="2"/>
            </p:cNvCxnSpPr>
            <p:nvPr/>
          </p:nvCxnSpPr>
          <p:spPr>
            <a:xfrm flipH="1">
              <a:off x="3439616" y="1504777"/>
              <a:ext cx="388882" cy="110539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6"/>
              <a:endCxn id="21" idx="2"/>
            </p:cNvCxnSpPr>
            <p:nvPr/>
          </p:nvCxnSpPr>
          <p:spPr>
            <a:xfrm flipH="1">
              <a:off x="3439616" y="1504777"/>
              <a:ext cx="388882" cy="186263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6"/>
              <a:endCxn id="19" idx="2"/>
            </p:cNvCxnSpPr>
            <p:nvPr/>
          </p:nvCxnSpPr>
          <p:spPr>
            <a:xfrm flipH="1" flipV="1">
              <a:off x="3439616" y="1852932"/>
              <a:ext cx="388882" cy="3875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6"/>
              <a:endCxn id="20" idx="2"/>
            </p:cNvCxnSpPr>
            <p:nvPr/>
          </p:nvCxnSpPr>
          <p:spPr>
            <a:xfrm flipH="1" flipV="1">
              <a:off x="3439616" y="2610170"/>
              <a:ext cx="388882" cy="3660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6"/>
              <a:endCxn id="21" idx="2"/>
            </p:cNvCxnSpPr>
            <p:nvPr/>
          </p:nvCxnSpPr>
          <p:spPr>
            <a:xfrm flipH="1" flipV="1">
              <a:off x="3439616" y="3367408"/>
              <a:ext cx="373116" cy="3445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6"/>
              <a:endCxn id="20" idx="2"/>
            </p:cNvCxnSpPr>
            <p:nvPr/>
          </p:nvCxnSpPr>
          <p:spPr>
            <a:xfrm flipH="1">
              <a:off x="3439616" y="2240501"/>
              <a:ext cx="388882" cy="369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6"/>
              <a:endCxn id="21" idx="2"/>
            </p:cNvCxnSpPr>
            <p:nvPr/>
          </p:nvCxnSpPr>
          <p:spPr>
            <a:xfrm flipH="1">
              <a:off x="3439616" y="2240501"/>
              <a:ext cx="388882" cy="112690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6"/>
              <a:endCxn id="19" idx="2"/>
            </p:cNvCxnSpPr>
            <p:nvPr/>
          </p:nvCxnSpPr>
          <p:spPr>
            <a:xfrm flipH="1" flipV="1">
              <a:off x="3439616" y="1852932"/>
              <a:ext cx="388882" cy="112329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6"/>
              <a:endCxn id="19" idx="2"/>
            </p:cNvCxnSpPr>
            <p:nvPr/>
          </p:nvCxnSpPr>
          <p:spPr>
            <a:xfrm flipH="1" flipV="1">
              <a:off x="3439616" y="1852932"/>
              <a:ext cx="373116" cy="185901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6"/>
              <a:endCxn id="21" idx="2"/>
            </p:cNvCxnSpPr>
            <p:nvPr/>
          </p:nvCxnSpPr>
          <p:spPr>
            <a:xfrm flipH="1">
              <a:off x="3439616" y="2976225"/>
              <a:ext cx="388882" cy="39118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6"/>
              <a:endCxn id="20" idx="2"/>
            </p:cNvCxnSpPr>
            <p:nvPr/>
          </p:nvCxnSpPr>
          <p:spPr>
            <a:xfrm flipH="1" flipV="1">
              <a:off x="3439616" y="2610170"/>
              <a:ext cx="373116" cy="110177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6"/>
            </p:cNvCxnSpPr>
            <p:nvPr/>
          </p:nvCxnSpPr>
          <p:spPr>
            <a:xfrm flipH="1">
              <a:off x="2620466" y="1852932"/>
              <a:ext cx="298888" cy="3875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0" idx="6"/>
            </p:cNvCxnSpPr>
            <p:nvPr/>
          </p:nvCxnSpPr>
          <p:spPr>
            <a:xfrm flipH="1">
              <a:off x="2620466" y="2610170"/>
              <a:ext cx="298888" cy="3660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6"/>
            </p:cNvCxnSpPr>
            <p:nvPr/>
          </p:nvCxnSpPr>
          <p:spPr>
            <a:xfrm flipH="1" flipV="1">
              <a:off x="2620466" y="2976225"/>
              <a:ext cx="298888" cy="39118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1" idx="6"/>
            </p:cNvCxnSpPr>
            <p:nvPr/>
          </p:nvCxnSpPr>
          <p:spPr>
            <a:xfrm flipH="1" flipV="1">
              <a:off x="2620466" y="2240501"/>
              <a:ext cx="298888" cy="112690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6"/>
            </p:cNvCxnSpPr>
            <p:nvPr/>
          </p:nvCxnSpPr>
          <p:spPr>
            <a:xfrm flipH="1" flipV="1">
              <a:off x="2620466" y="2240501"/>
              <a:ext cx="298888" cy="36966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9" idx="6"/>
            </p:cNvCxnSpPr>
            <p:nvPr/>
          </p:nvCxnSpPr>
          <p:spPr>
            <a:xfrm flipH="1">
              <a:off x="2620466" y="1852932"/>
              <a:ext cx="298888" cy="112329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1271772" y="2151681"/>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Rectangle 123"/>
            <p:cNvSpPr/>
            <p:nvPr/>
          </p:nvSpPr>
          <p:spPr>
            <a:xfrm>
              <a:off x="1271772" y="2886225"/>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0" name="Straight Arrow Connector 199"/>
            <p:cNvCxnSpPr>
              <a:stCxn id="123" idx="3"/>
              <a:endCxn id="67" idx="2"/>
            </p:cNvCxnSpPr>
            <p:nvPr/>
          </p:nvCxnSpPr>
          <p:spPr>
            <a:xfrm flipV="1">
              <a:off x="1415772" y="2240501"/>
              <a:ext cx="684432" cy="1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24" idx="3"/>
              <a:endCxn id="68" idx="2"/>
            </p:cNvCxnSpPr>
            <p:nvPr/>
          </p:nvCxnSpPr>
          <p:spPr>
            <a:xfrm>
              <a:off x="1415772" y="2976225"/>
              <a:ext cx="6844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3" name="Left Brace 212"/>
            <p:cNvSpPr/>
            <p:nvPr/>
          </p:nvSpPr>
          <p:spPr>
            <a:xfrm>
              <a:off x="392166" y="2080593"/>
              <a:ext cx="348343" cy="1063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14" name="TextBox 213"/>
            <p:cNvSpPr txBox="1"/>
            <p:nvPr/>
          </p:nvSpPr>
          <p:spPr>
            <a:xfrm rot="16200000">
              <a:off x="-464124" y="2453059"/>
              <a:ext cx="1320800" cy="369332"/>
            </a:xfrm>
            <a:prstGeom prst="rect">
              <a:avLst/>
            </a:prstGeom>
            <a:noFill/>
          </p:spPr>
          <p:txBody>
            <a:bodyPr wrap="square" rtlCol="0">
              <a:spAutoFit/>
            </a:bodyPr>
            <a:lstStyle/>
            <a:p>
              <a:pPr algn="ctr"/>
              <a:r>
                <a:rPr lang="pt-BR" b="1" dirty="0" smtClean="0"/>
                <a:t>Entradas</a:t>
              </a:r>
              <a:endParaRPr lang="pt-BR" b="1" dirty="0"/>
            </a:p>
          </p:txBody>
        </p:sp>
        <p:sp>
          <p:nvSpPr>
            <p:cNvPr id="69" name="Oval 68"/>
            <p:cNvSpPr/>
            <p:nvPr/>
          </p:nvSpPr>
          <p:spPr>
            <a:xfrm flipH="1">
              <a:off x="6396453" y="1277778"/>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flipH="1">
              <a:off x="6396453" y="2013502"/>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flipH="1">
              <a:off x="6396453" y="2749226"/>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flipH="1">
              <a:off x="6380687" y="3484950"/>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flipH="1">
              <a:off x="8093215" y="2013502"/>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Oval 73"/>
            <p:cNvSpPr/>
            <p:nvPr/>
          </p:nvSpPr>
          <p:spPr>
            <a:xfrm flipH="1">
              <a:off x="8093215" y="2749226"/>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Oval 74"/>
            <p:cNvSpPr/>
            <p:nvPr/>
          </p:nvSpPr>
          <p:spPr>
            <a:xfrm>
              <a:off x="7274065" y="1625933"/>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Oval 75"/>
            <p:cNvSpPr/>
            <p:nvPr/>
          </p:nvSpPr>
          <p:spPr>
            <a:xfrm>
              <a:off x="7274065" y="2383171"/>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Oval 76"/>
            <p:cNvSpPr/>
            <p:nvPr/>
          </p:nvSpPr>
          <p:spPr>
            <a:xfrm>
              <a:off x="7274065" y="3140409"/>
              <a:ext cx="520262" cy="520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Arrow Connector 77"/>
            <p:cNvCxnSpPr>
              <a:stCxn id="75" idx="6"/>
            </p:cNvCxnSpPr>
            <p:nvPr/>
          </p:nvCxnSpPr>
          <p:spPr>
            <a:xfrm>
              <a:off x="7794327" y="1886064"/>
              <a:ext cx="298888" cy="387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6" idx="6"/>
            </p:cNvCxnSpPr>
            <p:nvPr/>
          </p:nvCxnSpPr>
          <p:spPr>
            <a:xfrm>
              <a:off x="7794327" y="2643302"/>
              <a:ext cx="298888" cy="36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7" idx="6"/>
            </p:cNvCxnSpPr>
            <p:nvPr/>
          </p:nvCxnSpPr>
          <p:spPr>
            <a:xfrm flipV="1">
              <a:off x="7794327" y="3009357"/>
              <a:ext cx="298888" cy="391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6"/>
            </p:cNvCxnSpPr>
            <p:nvPr/>
          </p:nvCxnSpPr>
          <p:spPr>
            <a:xfrm flipV="1">
              <a:off x="7794327" y="2273633"/>
              <a:ext cx="298888" cy="1126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6" idx="6"/>
            </p:cNvCxnSpPr>
            <p:nvPr/>
          </p:nvCxnSpPr>
          <p:spPr>
            <a:xfrm flipV="1">
              <a:off x="7794327" y="2273633"/>
              <a:ext cx="298888" cy="369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5" idx="6"/>
            </p:cNvCxnSpPr>
            <p:nvPr/>
          </p:nvCxnSpPr>
          <p:spPr>
            <a:xfrm>
              <a:off x="7794327" y="1886064"/>
              <a:ext cx="298888" cy="1123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9" idx="2"/>
              <a:endCxn id="75" idx="2"/>
            </p:cNvCxnSpPr>
            <p:nvPr/>
          </p:nvCxnSpPr>
          <p:spPr>
            <a:xfrm>
              <a:off x="6916715" y="1537909"/>
              <a:ext cx="357350" cy="348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9" idx="2"/>
              <a:endCxn id="76" idx="2"/>
            </p:cNvCxnSpPr>
            <p:nvPr/>
          </p:nvCxnSpPr>
          <p:spPr>
            <a:xfrm>
              <a:off x="6916715" y="1537909"/>
              <a:ext cx="357350" cy="1105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77" idx="2"/>
            </p:cNvCxnSpPr>
            <p:nvPr/>
          </p:nvCxnSpPr>
          <p:spPr>
            <a:xfrm>
              <a:off x="6916715" y="1537909"/>
              <a:ext cx="357350" cy="1862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0" idx="2"/>
              <a:endCxn id="75" idx="2"/>
            </p:cNvCxnSpPr>
            <p:nvPr/>
          </p:nvCxnSpPr>
          <p:spPr>
            <a:xfrm flipV="1">
              <a:off x="6916715" y="1886064"/>
              <a:ext cx="357350" cy="387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0" idx="2"/>
              <a:endCxn id="76" idx="2"/>
            </p:cNvCxnSpPr>
            <p:nvPr/>
          </p:nvCxnSpPr>
          <p:spPr>
            <a:xfrm>
              <a:off x="6916715" y="2273633"/>
              <a:ext cx="357350" cy="369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70" idx="2"/>
              <a:endCxn id="77" idx="2"/>
            </p:cNvCxnSpPr>
            <p:nvPr/>
          </p:nvCxnSpPr>
          <p:spPr>
            <a:xfrm>
              <a:off x="6916715" y="2273633"/>
              <a:ext cx="357350" cy="1126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71" idx="2"/>
              <a:endCxn id="75" idx="2"/>
            </p:cNvCxnSpPr>
            <p:nvPr/>
          </p:nvCxnSpPr>
          <p:spPr>
            <a:xfrm flipV="1">
              <a:off x="6916715" y="1886064"/>
              <a:ext cx="357350" cy="1123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1" idx="2"/>
              <a:endCxn id="76" idx="2"/>
            </p:cNvCxnSpPr>
            <p:nvPr/>
          </p:nvCxnSpPr>
          <p:spPr>
            <a:xfrm flipV="1">
              <a:off x="6916715" y="2643302"/>
              <a:ext cx="357350" cy="36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71" idx="2"/>
              <a:endCxn id="77" idx="2"/>
            </p:cNvCxnSpPr>
            <p:nvPr/>
          </p:nvCxnSpPr>
          <p:spPr>
            <a:xfrm>
              <a:off x="6916715" y="3009357"/>
              <a:ext cx="357350" cy="391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72" idx="2"/>
              <a:endCxn id="75" idx="2"/>
            </p:cNvCxnSpPr>
            <p:nvPr/>
          </p:nvCxnSpPr>
          <p:spPr>
            <a:xfrm flipV="1">
              <a:off x="6900949" y="1886064"/>
              <a:ext cx="373116" cy="1859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2" idx="2"/>
              <a:endCxn id="76" idx="2"/>
            </p:cNvCxnSpPr>
            <p:nvPr/>
          </p:nvCxnSpPr>
          <p:spPr>
            <a:xfrm flipV="1">
              <a:off x="6900949" y="2643302"/>
              <a:ext cx="373116" cy="1101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2" idx="2"/>
              <a:endCxn id="77" idx="2"/>
            </p:cNvCxnSpPr>
            <p:nvPr/>
          </p:nvCxnSpPr>
          <p:spPr>
            <a:xfrm flipV="1">
              <a:off x="6900949" y="3400540"/>
              <a:ext cx="373116" cy="344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73" idx="2"/>
              <a:endCxn id="97" idx="1"/>
            </p:cNvCxnSpPr>
            <p:nvPr/>
          </p:nvCxnSpPr>
          <p:spPr>
            <a:xfrm>
              <a:off x="8613477" y="2273633"/>
              <a:ext cx="684432" cy="1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9297909" y="2184813"/>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Arrow Connector 97"/>
            <p:cNvCxnSpPr>
              <a:stCxn id="74" idx="2"/>
              <a:endCxn id="99" idx="1"/>
            </p:cNvCxnSpPr>
            <p:nvPr/>
          </p:nvCxnSpPr>
          <p:spPr>
            <a:xfrm>
              <a:off x="8613477" y="3009357"/>
              <a:ext cx="684432" cy="1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9297909" y="2920537"/>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Left Brace 99"/>
            <p:cNvSpPr/>
            <p:nvPr/>
          </p:nvSpPr>
          <p:spPr>
            <a:xfrm rot="10800000">
              <a:off x="9825428" y="2111568"/>
              <a:ext cx="348343" cy="1063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1" name="TextBox 100"/>
            <p:cNvSpPr txBox="1"/>
            <p:nvPr/>
          </p:nvSpPr>
          <p:spPr>
            <a:xfrm rot="16200000">
              <a:off x="9698037" y="2458634"/>
              <a:ext cx="1320800" cy="369332"/>
            </a:xfrm>
            <a:prstGeom prst="rect">
              <a:avLst/>
            </a:prstGeom>
            <a:noFill/>
          </p:spPr>
          <p:txBody>
            <a:bodyPr wrap="square" rtlCol="0">
              <a:spAutoFit/>
            </a:bodyPr>
            <a:lstStyle/>
            <a:p>
              <a:pPr algn="ctr"/>
              <a:r>
                <a:rPr lang="pt-BR" b="1" dirty="0" smtClean="0"/>
                <a:t>Saídas</a:t>
              </a:r>
              <a:endParaRPr lang="pt-BR" b="1" dirty="0"/>
            </a:p>
          </p:txBody>
        </p:sp>
        <p:sp>
          <p:nvSpPr>
            <p:cNvPr id="2" name="Rectangle 1"/>
            <p:cNvSpPr/>
            <p:nvPr/>
          </p:nvSpPr>
          <p:spPr>
            <a:xfrm>
              <a:off x="1666970" y="1155825"/>
              <a:ext cx="2836791" cy="297494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p:cNvSpPr/>
            <p:nvPr/>
          </p:nvSpPr>
          <p:spPr>
            <a:xfrm>
              <a:off x="1677738" y="3759826"/>
              <a:ext cx="1323504" cy="369332"/>
            </a:xfrm>
            <a:prstGeom prst="rect">
              <a:avLst/>
            </a:prstGeom>
          </p:spPr>
          <p:txBody>
            <a:bodyPr wrap="none">
              <a:spAutoFit/>
            </a:bodyPr>
            <a:lstStyle/>
            <a:p>
              <a:r>
                <a:rPr lang="pt-BR" b="1" dirty="0" smtClean="0"/>
                <a:t>Transmissor</a:t>
              </a:r>
              <a:endParaRPr lang="pt-BR" b="1" dirty="0"/>
            </a:p>
          </p:txBody>
        </p:sp>
        <p:sp>
          <p:nvSpPr>
            <p:cNvPr id="4" name="Rectangle 3"/>
            <p:cNvSpPr/>
            <p:nvPr/>
          </p:nvSpPr>
          <p:spPr>
            <a:xfrm>
              <a:off x="4816000" y="1155825"/>
              <a:ext cx="909373" cy="29733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Canal</a:t>
              </a:r>
            </a:p>
            <a:p>
              <a:pPr algn="ctr"/>
              <a:r>
                <a:rPr lang="pt-BR" b="1" dirty="0" smtClean="0"/>
                <a:t>(e.g., AWGN)</a:t>
              </a:r>
              <a:endParaRPr lang="pt-BR" b="1" dirty="0"/>
            </a:p>
          </p:txBody>
        </p:sp>
        <p:cxnSp>
          <p:nvCxnSpPr>
            <p:cNvPr id="6" name="Straight Arrow Connector 5"/>
            <p:cNvCxnSpPr>
              <a:stCxn id="15" idx="2"/>
            </p:cNvCxnSpPr>
            <p:nvPr/>
          </p:nvCxnSpPr>
          <p:spPr>
            <a:xfrm>
              <a:off x="4348760" y="1504777"/>
              <a:ext cx="467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6" idx="2"/>
            </p:cNvCxnSpPr>
            <p:nvPr/>
          </p:nvCxnSpPr>
          <p:spPr>
            <a:xfrm>
              <a:off x="4348760" y="2240501"/>
              <a:ext cx="467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7" idx="2"/>
            </p:cNvCxnSpPr>
            <p:nvPr/>
          </p:nvCxnSpPr>
          <p:spPr>
            <a:xfrm>
              <a:off x="4348760" y="2976225"/>
              <a:ext cx="467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18" idx="2"/>
            </p:cNvCxnSpPr>
            <p:nvPr/>
          </p:nvCxnSpPr>
          <p:spPr>
            <a:xfrm>
              <a:off x="4332994" y="3711949"/>
              <a:ext cx="4830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28" idx="3"/>
              <a:endCxn id="69" idx="6"/>
            </p:cNvCxnSpPr>
            <p:nvPr/>
          </p:nvCxnSpPr>
          <p:spPr>
            <a:xfrm>
              <a:off x="6065566" y="1535933"/>
              <a:ext cx="330887" cy="19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29" idx="3"/>
              <a:endCxn id="70" idx="6"/>
            </p:cNvCxnSpPr>
            <p:nvPr/>
          </p:nvCxnSpPr>
          <p:spPr>
            <a:xfrm>
              <a:off x="6060177" y="2273633"/>
              <a:ext cx="3362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6225441" y="1155825"/>
              <a:ext cx="2776247" cy="297494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Straight Arrow Connector 42"/>
            <p:cNvCxnSpPr>
              <a:stCxn id="123" idx="3"/>
              <a:endCxn id="68" idx="2"/>
            </p:cNvCxnSpPr>
            <p:nvPr/>
          </p:nvCxnSpPr>
          <p:spPr>
            <a:xfrm>
              <a:off x="1415772" y="2241681"/>
              <a:ext cx="684432" cy="734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4" idx="3"/>
              <a:endCxn id="67" idx="2"/>
            </p:cNvCxnSpPr>
            <p:nvPr/>
          </p:nvCxnSpPr>
          <p:spPr>
            <a:xfrm flipV="1">
              <a:off x="1415772" y="2240501"/>
              <a:ext cx="684432" cy="73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5921566" y="1445933"/>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Rectangle 128"/>
            <p:cNvSpPr/>
            <p:nvPr/>
          </p:nvSpPr>
          <p:spPr>
            <a:xfrm>
              <a:off x="5916177" y="2183633"/>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Rectangle 134"/>
            <p:cNvSpPr/>
            <p:nvPr/>
          </p:nvSpPr>
          <p:spPr>
            <a:xfrm>
              <a:off x="5912872" y="2920675"/>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Rectangle 135"/>
            <p:cNvSpPr/>
            <p:nvPr/>
          </p:nvSpPr>
          <p:spPr>
            <a:xfrm>
              <a:off x="5910760" y="3654078"/>
              <a:ext cx="144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7" name="Straight Arrow Connector 136"/>
            <p:cNvCxnSpPr>
              <a:stCxn id="135" idx="3"/>
              <a:endCxn id="71" idx="6"/>
            </p:cNvCxnSpPr>
            <p:nvPr/>
          </p:nvCxnSpPr>
          <p:spPr>
            <a:xfrm flipV="1">
              <a:off x="6056872" y="3009357"/>
              <a:ext cx="339581" cy="1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36" idx="3"/>
              <a:endCxn id="72" idx="6"/>
            </p:cNvCxnSpPr>
            <p:nvPr/>
          </p:nvCxnSpPr>
          <p:spPr>
            <a:xfrm>
              <a:off x="6054760" y="3744078"/>
              <a:ext cx="325927" cy="10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28" idx="3"/>
              <a:endCxn id="70" idx="6"/>
            </p:cNvCxnSpPr>
            <p:nvPr/>
          </p:nvCxnSpPr>
          <p:spPr>
            <a:xfrm>
              <a:off x="6065566" y="1535933"/>
              <a:ext cx="330887" cy="737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28" idx="3"/>
              <a:endCxn id="71" idx="6"/>
            </p:cNvCxnSpPr>
            <p:nvPr/>
          </p:nvCxnSpPr>
          <p:spPr>
            <a:xfrm>
              <a:off x="6065566" y="1535933"/>
              <a:ext cx="330887" cy="14734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72" idx="6"/>
            </p:cNvCxnSpPr>
            <p:nvPr/>
          </p:nvCxnSpPr>
          <p:spPr>
            <a:xfrm>
              <a:off x="6197522" y="1535933"/>
              <a:ext cx="183165" cy="2209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29" idx="3"/>
              <a:endCxn id="69" idx="6"/>
            </p:cNvCxnSpPr>
            <p:nvPr/>
          </p:nvCxnSpPr>
          <p:spPr>
            <a:xfrm flipV="1">
              <a:off x="6060177" y="1537909"/>
              <a:ext cx="336276" cy="73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29" idx="3"/>
              <a:endCxn id="71" idx="5"/>
            </p:cNvCxnSpPr>
            <p:nvPr/>
          </p:nvCxnSpPr>
          <p:spPr>
            <a:xfrm>
              <a:off x="6060177" y="2273633"/>
              <a:ext cx="412467" cy="9196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29" idx="3"/>
              <a:endCxn id="72" idx="6"/>
            </p:cNvCxnSpPr>
            <p:nvPr/>
          </p:nvCxnSpPr>
          <p:spPr>
            <a:xfrm>
              <a:off x="6060177" y="2273633"/>
              <a:ext cx="320510" cy="1471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5" idx="3"/>
              <a:endCxn id="69" idx="6"/>
            </p:cNvCxnSpPr>
            <p:nvPr/>
          </p:nvCxnSpPr>
          <p:spPr>
            <a:xfrm flipV="1">
              <a:off x="6056872" y="1537909"/>
              <a:ext cx="339581" cy="14727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35" idx="3"/>
              <a:endCxn id="70" idx="6"/>
            </p:cNvCxnSpPr>
            <p:nvPr/>
          </p:nvCxnSpPr>
          <p:spPr>
            <a:xfrm flipV="1">
              <a:off x="6056872" y="2273633"/>
              <a:ext cx="339581" cy="737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5" idx="3"/>
              <a:endCxn id="72" idx="6"/>
            </p:cNvCxnSpPr>
            <p:nvPr/>
          </p:nvCxnSpPr>
          <p:spPr>
            <a:xfrm>
              <a:off x="6056872" y="3010675"/>
              <a:ext cx="323815" cy="734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36" idx="3"/>
              <a:endCxn id="69" idx="6"/>
            </p:cNvCxnSpPr>
            <p:nvPr/>
          </p:nvCxnSpPr>
          <p:spPr>
            <a:xfrm flipV="1">
              <a:off x="6054760" y="1537909"/>
              <a:ext cx="341693" cy="2206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36" idx="3"/>
              <a:endCxn id="70" idx="6"/>
            </p:cNvCxnSpPr>
            <p:nvPr/>
          </p:nvCxnSpPr>
          <p:spPr>
            <a:xfrm flipV="1">
              <a:off x="6054760" y="2273633"/>
              <a:ext cx="341693" cy="1470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36" idx="3"/>
              <a:endCxn id="71" idx="6"/>
            </p:cNvCxnSpPr>
            <p:nvPr/>
          </p:nvCxnSpPr>
          <p:spPr>
            <a:xfrm flipV="1">
              <a:off x="6054760" y="3009357"/>
              <a:ext cx="341693" cy="734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endCxn id="128" idx="1"/>
            </p:cNvCxnSpPr>
            <p:nvPr/>
          </p:nvCxnSpPr>
          <p:spPr>
            <a:xfrm>
              <a:off x="5725373" y="1535933"/>
              <a:ext cx="1961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endCxn id="129" idx="1"/>
            </p:cNvCxnSpPr>
            <p:nvPr/>
          </p:nvCxnSpPr>
          <p:spPr>
            <a:xfrm>
              <a:off x="5714567" y="2272866"/>
              <a:ext cx="201610" cy="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endCxn id="135" idx="1"/>
            </p:cNvCxnSpPr>
            <p:nvPr/>
          </p:nvCxnSpPr>
          <p:spPr>
            <a:xfrm>
              <a:off x="5714567" y="3009357"/>
              <a:ext cx="198305" cy="1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endCxn id="136" idx="1"/>
            </p:cNvCxnSpPr>
            <p:nvPr/>
          </p:nvCxnSpPr>
          <p:spPr>
            <a:xfrm>
              <a:off x="5714567" y="3744078"/>
              <a:ext cx="1961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Group 153"/>
            <p:cNvGrpSpPr/>
            <p:nvPr/>
          </p:nvGrpSpPr>
          <p:grpSpPr>
            <a:xfrm rot="5400000">
              <a:off x="508015" y="2476382"/>
              <a:ext cx="920028" cy="259658"/>
              <a:chOff x="1558737" y="4865550"/>
              <a:chExt cx="433668" cy="216001"/>
            </a:xfrm>
          </p:grpSpPr>
          <p:sp>
            <p:nvSpPr>
              <p:cNvPr id="183" name="Rectangle 182"/>
              <p:cNvSpPr>
                <a:spLocks noChangeAspect="1"/>
              </p:cNvSpPr>
              <p:nvPr/>
            </p:nvSpPr>
            <p:spPr>
              <a:xfrm rot="16200000">
                <a:off x="1558970" y="4865318"/>
                <a:ext cx="216000" cy="216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smtClean="0">
                    <a:solidFill>
                      <a:schemeClr val="tx1"/>
                    </a:solidFill>
                  </a:rPr>
                  <a:t>1</a:t>
                </a:r>
                <a:endParaRPr lang="pt-BR" sz="1400" b="1" dirty="0">
                  <a:solidFill>
                    <a:schemeClr val="tx1"/>
                  </a:solidFill>
                </a:endParaRPr>
              </a:p>
            </p:txBody>
          </p:sp>
          <p:sp>
            <p:nvSpPr>
              <p:cNvPr id="189" name="Rectangle 188"/>
              <p:cNvSpPr>
                <a:spLocks noChangeAspect="1"/>
              </p:cNvSpPr>
              <p:nvPr/>
            </p:nvSpPr>
            <p:spPr>
              <a:xfrm rot="16200000">
                <a:off x="1776172" y="4865317"/>
                <a:ext cx="216000" cy="2164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0</a:t>
                </a:r>
              </a:p>
            </p:txBody>
          </p:sp>
        </p:grpSp>
        <p:grpSp>
          <p:nvGrpSpPr>
            <p:cNvPr id="196" name="Group 195"/>
            <p:cNvGrpSpPr/>
            <p:nvPr/>
          </p:nvGrpSpPr>
          <p:grpSpPr>
            <a:xfrm rot="5400000">
              <a:off x="9228328" y="2517434"/>
              <a:ext cx="920028" cy="259658"/>
              <a:chOff x="1558737" y="4865550"/>
              <a:chExt cx="433668" cy="216001"/>
            </a:xfrm>
          </p:grpSpPr>
          <p:sp>
            <p:nvSpPr>
              <p:cNvPr id="198" name="Rectangle 197"/>
              <p:cNvSpPr>
                <a:spLocks noChangeAspect="1"/>
              </p:cNvSpPr>
              <p:nvPr/>
            </p:nvSpPr>
            <p:spPr>
              <a:xfrm rot="16200000">
                <a:off x="1558970" y="4865318"/>
                <a:ext cx="216000" cy="216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smtClean="0">
                    <a:solidFill>
                      <a:schemeClr val="tx1"/>
                    </a:solidFill>
                  </a:rPr>
                  <a:t>1</a:t>
                </a:r>
                <a:endParaRPr lang="pt-BR" sz="1400" b="1" dirty="0">
                  <a:solidFill>
                    <a:schemeClr val="tx1"/>
                  </a:solidFill>
                </a:endParaRPr>
              </a:p>
            </p:txBody>
          </p:sp>
          <p:sp>
            <p:nvSpPr>
              <p:cNvPr id="201" name="Rectangle 200"/>
              <p:cNvSpPr>
                <a:spLocks noChangeAspect="1"/>
              </p:cNvSpPr>
              <p:nvPr/>
            </p:nvSpPr>
            <p:spPr>
              <a:xfrm rot="16200000">
                <a:off x="1776172" y="4865317"/>
                <a:ext cx="216000" cy="2164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0</a:t>
                </a:r>
              </a:p>
            </p:txBody>
          </p:sp>
        </p:grpSp>
        <p:sp>
          <p:nvSpPr>
            <p:cNvPr id="202" name="Rectangle 201"/>
            <p:cNvSpPr/>
            <p:nvPr/>
          </p:nvSpPr>
          <p:spPr>
            <a:xfrm>
              <a:off x="7959580" y="3754766"/>
              <a:ext cx="1043747" cy="369332"/>
            </a:xfrm>
            <a:prstGeom prst="rect">
              <a:avLst/>
            </a:prstGeom>
          </p:spPr>
          <p:txBody>
            <a:bodyPr wrap="none">
              <a:spAutoFit/>
            </a:bodyPr>
            <a:lstStyle/>
            <a:p>
              <a:r>
                <a:rPr lang="pt-BR" b="1" dirty="0" smtClean="0"/>
                <a:t>Receptor</a:t>
              </a:r>
              <a:endParaRPr lang="pt-BR" b="1" dirty="0"/>
            </a:p>
          </p:txBody>
        </p:sp>
      </p:grpSp>
    </p:spTree>
    <p:extLst>
      <p:ext uri="{BB962C8B-B14F-4D97-AF65-F5344CB8AC3E}">
        <p14:creationId xmlns:p14="http://schemas.microsoft.com/office/powerpoint/2010/main" val="1922797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a16="http://schemas.microsoft.com/office/drawing/2014/main" xmlns=""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a16="http://schemas.microsoft.com/office/drawing/2014/main" xmlns=""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a16="http://schemas.microsoft.com/office/drawing/2014/main" xmlns=""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a16="http://schemas.microsoft.com/office/drawing/2014/main" xmlns=""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645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a:t>
            </a:r>
            <a:r>
              <a:rPr lang="pt-BR" dirty="0" smtClean="0"/>
              <a:t>surgimento de computadores mais poderosos, redes </a:t>
            </a:r>
            <a:r>
              <a:rPr lang="pt-BR" dirty="0"/>
              <a:t>neurais retornam a popularidade </a:t>
            </a:r>
            <a:r>
              <a:rPr lang="pt-BR" dirty="0" smtClean="0"/>
              <a:t>com o algoritmo de </a:t>
            </a:r>
            <a:r>
              <a:rPr lang="pt-BR" b="1" i="1" dirty="0" smtClean="0"/>
              <a:t>backpropagation</a:t>
            </a:r>
            <a:r>
              <a:rPr lang="pt-BR" dirty="0" smtClean="0"/>
              <a:t> e </a:t>
            </a:r>
            <a:r>
              <a:rPr lang="pt-BR" dirty="0"/>
              <a:t>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a16="http://schemas.microsoft.com/office/drawing/2014/main" xmlns=""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a16="http://schemas.microsoft.com/office/drawing/2014/main" xmlns=""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a16="http://schemas.microsoft.com/office/drawing/2014/main" xmlns=""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29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a16="http://schemas.microsoft.com/office/drawing/2014/main" xmlns=""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xmlns=""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a16="http://schemas.microsoft.com/office/drawing/2014/main" xmlns=""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a16="http://schemas.microsoft.com/office/drawing/2014/main" xmlns=""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a16="http://schemas.microsoft.com/office/drawing/2014/main" xmlns=""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a16="http://schemas.microsoft.com/office/drawing/2014/main" xmlns=""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34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931737"/>
            <a:ext cx="11103591" cy="4926262"/>
          </a:xfrm>
        </p:spPr>
        <p:txBody>
          <a:bodyPr>
            <a:normAutofit fontScale="92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a:t>
            </a:r>
            <a:r>
              <a:rPr lang="pt-BR" sz="3600" dirty="0" smtClean="0"/>
              <a:t>é conjunto das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smtClean="0"/>
              <a:t>Surgiu do Latim como união do </a:t>
            </a:r>
            <a:r>
              <a:rPr lang="pt-BR" sz="2800" dirty="0"/>
              <a:t>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3600" b="1" dirty="0" smtClean="0"/>
              <a:t>Conjunto de habilidades </a:t>
            </a:r>
            <a:r>
              <a:rPr lang="pt-BR" sz="3600" b="1" dirty="0"/>
              <a:t>mentais desenvolvidas de forma não natural </a:t>
            </a:r>
            <a:r>
              <a:rPr lang="pt-BR" sz="3600" b="1" dirty="0" smtClean="0"/>
              <a:t>pelo homem.</a:t>
            </a:r>
            <a:endParaRPr lang="pt-BR" sz="36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890297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199" y="1742052"/>
            <a:ext cx="11031747" cy="4934793"/>
          </a:xfrm>
        </p:spPr>
        <p:txBody>
          <a:bodyPr>
            <a:normAutofit fontScale="92500" lnSpcReduction="10000"/>
          </a:bodyPr>
          <a:lstStyle/>
          <a:p>
            <a:pPr marL="171450" indent="-171450" algn="just"/>
            <a:r>
              <a:rPr lang="pt-BR" b="1" dirty="0" smtClean="0"/>
              <a:t>Definição</a:t>
            </a:r>
            <a:r>
              <a:rPr lang="pt-BR" dirty="0"/>
              <a:t>: “</a:t>
            </a:r>
            <a:r>
              <a:rPr lang="pt-BR" i="1" dirty="0"/>
              <a:t>Ciência e engenharia de produzir máquinas </a:t>
            </a:r>
            <a:r>
              <a:rPr lang="pt-BR" i="1" dirty="0" smtClean="0"/>
              <a:t>inteligentes</a:t>
            </a:r>
            <a:r>
              <a:rPr lang="pt-BR" dirty="0" smtClean="0"/>
              <a:t>.” </a:t>
            </a:r>
            <a:r>
              <a:rPr lang="pt-BR" dirty="0"/>
              <a:t>(</a:t>
            </a:r>
            <a:r>
              <a:rPr lang="pt-BR" i="1" dirty="0"/>
              <a:t>John McCarthy</a:t>
            </a:r>
            <a:r>
              <a:rPr lang="pt-BR" dirty="0" smtClean="0"/>
              <a:t>).</a:t>
            </a:r>
          </a:p>
          <a:p>
            <a:pPr marL="171450" indent="-171450" algn="just"/>
            <a:r>
              <a:rPr lang="pt-BR" b="1" dirty="0"/>
              <a:t>Definição</a:t>
            </a:r>
            <a:r>
              <a:rPr lang="pt-BR" dirty="0"/>
              <a:t>: “</a:t>
            </a:r>
            <a:r>
              <a:rPr lang="pt-BR" i="1" dirty="0"/>
              <a:t>Capacidade de um sistema de interpretar corretamente dados externos (vindos do ambiente), aprender com esses dados e usá-los para atingir tarefas e objetivos específicos por meio de adaptação flexível</a:t>
            </a:r>
            <a:r>
              <a:rPr lang="pt-BR" dirty="0"/>
              <a:t>.” (</a:t>
            </a:r>
            <a:r>
              <a:rPr lang="pt-BR" i="1" dirty="0"/>
              <a:t>Andreas Kaplan</a:t>
            </a:r>
            <a:r>
              <a:rPr lang="pt-BR" dirty="0" smtClean="0"/>
              <a:t>).</a:t>
            </a:r>
            <a:endParaRPr lang="pt-BR" b="1" dirty="0"/>
          </a:p>
          <a:p>
            <a:pPr marL="171450" indent="-171450" algn="just"/>
            <a:r>
              <a:rPr lang="pt-BR" b="1" dirty="0"/>
              <a:t>Objetivo</a:t>
            </a:r>
            <a:r>
              <a:rPr lang="pt-BR" dirty="0"/>
              <a:t>: Criar máquinas que </a:t>
            </a:r>
            <a:r>
              <a:rPr lang="pt-BR" b="1" i="1" dirty="0"/>
              <a:t>imitem</a:t>
            </a:r>
            <a:r>
              <a:rPr lang="pt-BR" dirty="0"/>
              <a:t> </a:t>
            </a:r>
            <a:r>
              <a:rPr lang="pt-BR" dirty="0" smtClean="0"/>
              <a:t>nossas </a:t>
            </a:r>
            <a:r>
              <a:rPr lang="pt-BR" b="1" i="1" dirty="0" smtClean="0"/>
              <a:t>habilidades mentais</a:t>
            </a:r>
            <a:r>
              <a:rPr lang="pt-BR" dirty="0" smtClean="0"/>
              <a:t>. </a:t>
            </a:r>
            <a:endParaRPr lang="pt-BR" dirty="0"/>
          </a:p>
          <a:p>
            <a:pPr marL="171450" indent="-171450" algn="just"/>
            <a:r>
              <a:rPr lang="pt-BR" dirty="0"/>
              <a:t>Essa </a:t>
            </a:r>
            <a:r>
              <a:rPr lang="pt-BR" b="1" i="1" dirty="0"/>
              <a:t>imitação</a:t>
            </a:r>
            <a:r>
              <a:rPr lang="pt-BR" dirty="0"/>
              <a:t> é apenas uma </a:t>
            </a:r>
            <a:r>
              <a:rPr lang="pt-BR" dirty="0" smtClean="0"/>
              <a:t>aproximação pois ainda não conseguimos ter uma máquina que resolva diversos tipos de problemas (ensinados ou não) e nem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a:t>
            </a:r>
            <a:r>
              <a:rPr lang="pt-BR" dirty="0" smtClean="0"/>
              <a:t>nossas habilidades de </a:t>
            </a:r>
            <a:r>
              <a:rPr lang="pt-BR" dirty="0"/>
              <a:t>aprender, raciocinar, enxergar, falar, ouvir, etc</a:t>
            </a:r>
            <a:r>
              <a:rPr lang="pt-BR" dirty="0" smtClean="0"/>
              <a:t>.</a:t>
            </a:r>
            <a:endParaRPr lang="pt-BR" b="1" dirty="0"/>
          </a:p>
        </p:txBody>
      </p:sp>
    </p:spTree>
    <p:extLst>
      <p:ext uri="{BB962C8B-B14F-4D97-AF65-F5344CB8AC3E}">
        <p14:creationId xmlns:p14="http://schemas.microsoft.com/office/powerpoint/2010/main" val="2312363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3820</TotalTime>
  <Words>7598</Words>
  <Application>Microsoft Office PowerPoint</Application>
  <PresentationFormat>Widescreen</PresentationFormat>
  <Paragraphs>622</Paragraphs>
  <Slides>45</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Cambria Math</vt:lpstr>
      <vt:lpstr>Courier New</vt:lpstr>
      <vt:lpstr>Wingdings</vt:lpstr>
      <vt:lpstr>Tema do Office</vt:lpstr>
      <vt:lpstr>Introdução à Inteligência Artificial e Machine Learning</vt:lpstr>
      <vt:lpstr>Agenda</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Algumas Aplicações em Comunicações Digitais</vt:lpstr>
      <vt:lpstr>Exemplos interessantes do uso de IA</vt:lpstr>
      <vt:lpstr>IA em Telecom</vt:lpstr>
      <vt:lpstr>Mas então, o que é ML?</vt:lpstr>
      <vt:lpstr>O que é o Aprendizado de Máquina?</vt:lpstr>
      <vt:lpstr>Por que ML se tornou tão difundido?</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Aprendizado Semi-Supervisionado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Exemplo: Autoencoder para Sistemas de Comunicações</vt:lpstr>
      <vt:lpstr>Exemplo: Autoencoder para Sistemas de Comunicações</vt:lpstr>
      <vt:lpstr>Exemplo: Autoencoder para Sistemas de Comunicações</vt:lpstr>
      <vt:lpstr>Referências</vt:lpstr>
      <vt:lpstr>Perguntas?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1297</cp:revision>
  <dcterms:created xsi:type="dcterms:W3CDTF">2020-01-20T13:50:05Z</dcterms:created>
  <dcterms:modified xsi:type="dcterms:W3CDTF">2021-05-06T15:47:41Z</dcterms:modified>
</cp:coreProperties>
</file>